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689" r:id="rId2"/>
    <p:sldId id="690" r:id="rId3"/>
    <p:sldId id="697" r:id="rId4"/>
    <p:sldId id="717" r:id="rId5"/>
    <p:sldId id="693" r:id="rId6"/>
    <p:sldId id="695" r:id="rId7"/>
    <p:sldId id="716" r:id="rId8"/>
    <p:sldId id="720" r:id="rId9"/>
    <p:sldId id="696" r:id="rId10"/>
    <p:sldId id="268" r:id="rId11"/>
  </p:sldIdLst>
  <p:sldSz cx="24377650" cy="13716000"/>
  <p:notesSz cx="7315200" cy="96012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mbria Math" panose="02040503050406030204" pitchFamily="18" charset="0"/>
      <p:regular r:id="rId17"/>
    </p:embeddedFon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Lato Black" panose="020F0A02020204030203" pitchFamily="34" charset="0"/>
      <p:bold r:id="rId22"/>
      <p:boldItalic r:id="rId23"/>
    </p:embeddedFont>
    <p:embeddedFont>
      <p:font typeface="Lato Regular" panose="020F0502020204030203" pitchFamily="34" charset="0"/>
      <p:regular r:id="rId24"/>
    </p:embeddedFont>
    <p:embeddedFont>
      <p:font typeface="Montserrat SemiBold" panose="00000700000000000000" pitchFamily="2" charset="0"/>
      <p:bold r:id="rId25"/>
      <p:boldItalic r:id="rId26"/>
    </p:embeddedFont>
    <p:embeddedFont>
      <p:font typeface="Raleway" panose="020B0503030101060003" pitchFamily="34" charset="0"/>
      <p:regular r:id="rId27"/>
      <p:bold r:id="rId28"/>
      <p:italic r:id="rId29"/>
      <p:boldItalic r:id="rId30"/>
    </p:embeddedFont>
    <p:embeddedFont>
      <p:font typeface="Raleway SemiBold" panose="020B0703030101060003" pitchFamily="34" charset="0"/>
      <p:bold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Title Card" id="{654103C5-D2FB-4F0D-A875-0A5FD7172A83}">
          <p14:sldIdLst>
            <p14:sldId id="689"/>
          </p14:sldIdLst>
        </p14:section>
        <p14:section name="1. Brief Description" id="{A0D14131-EC70-42E9-8C9B-4EF0F3B73F26}">
          <p14:sldIdLst>
            <p14:sldId id="690"/>
          </p14:sldIdLst>
        </p14:section>
        <p14:section name="2. Boxplots" id="{DA694F1D-6F5B-4A76-9014-2539AEA6E8DC}">
          <p14:sldIdLst>
            <p14:sldId id="697"/>
            <p14:sldId id="717"/>
          </p14:sldIdLst>
        </p14:section>
        <p14:section name="3. CV Curves" id="{14D71B08-7214-498E-9816-5E737A7C0B84}">
          <p14:sldIdLst>
            <p14:sldId id="693"/>
          </p14:sldIdLst>
        </p14:section>
        <p14:section name="4. Performance &amp; Runtimes" id="{F17C32F9-B225-4791-B02C-955FEB5D9642}">
          <p14:sldIdLst>
            <p14:sldId id="695"/>
          </p14:sldIdLst>
        </p14:section>
        <p14:section name="5. Variable Importance" id="{81EB4378-558A-43B3-AB2A-561B253FA861}">
          <p14:sldIdLst>
            <p14:sldId id="716"/>
            <p14:sldId id="720"/>
          </p14:sldIdLst>
        </p14:section>
        <p14:section name="6. Closing Remarks" id="{8A2C6545-D173-464A-818E-60291092403F}">
          <p14:sldIdLst>
            <p14:sldId id="696"/>
          </p14:sldIdLst>
        </p14:section>
        <p14:section name="End Card" id="{76FCFD5F-0F4A-41B2-B3A4-94BBEBDC435A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112">
          <p15:clr>
            <a:srgbClr val="A4A3A4"/>
          </p15:clr>
        </p15:guide>
        <p15:guide id="2" pos="14830">
          <p15:clr>
            <a:srgbClr val="A4A3A4"/>
          </p15:clr>
        </p15:guide>
        <p15:guide id="3" pos="622" userDrawn="1">
          <p15:clr>
            <a:srgbClr val="A4A3A4"/>
          </p15:clr>
        </p15:guide>
        <p15:guide id="4" orient="horz" pos="528">
          <p15:clr>
            <a:srgbClr val="A4A3A4"/>
          </p15:clr>
        </p15:guide>
        <p15:guide id="5" pos="7654" userDrawn="1">
          <p15:clr>
            <a:srgbClr val="A4A3A4"/>
          </p15:clr>
        </p15:guide>
        <p15:guide id="6" orient="horz" pos="4296" userDrawn="1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119" roundtripDataSignature="AMtx7mg+CystoIcBUlvbGaso/+7BVfFPq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 Bonetti" initials="MB" lastIdx="1" clrIdx="0">
    <p:extLst>
      <p:ext uri="{19B8F6BF-5375-455C-9EA6-DF929625EA0E}">
        <p15:presenceInfo xmlns:p15="http://schemas.microsoft.com/office/powerpoint/2012/main" userId="Michael Bonett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8F01"/>
    <a:srgbClr val="336600"/>
    <a:srgbClr val="009A3C"/>
    <a:srgbClr val="FFEC00"/>
    <a:srgbClr val="4174CD"/>
    <a:srgbClr val="413351"/>
    <a:srgbClr val="FFCC00"/>
    <a:srgbClr val="008000"/>
    <a:srgbClr val="1F497D"/>
    <a:srgbClr val="00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186D53-0D94-450A-887F-F30813F50682}">
  <a:tblStyle styleId="{78186D53-0D94-450A-887F-F30813F5068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dk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68D8C25-F4DD-45B1-9C02-A7FDC6A09747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lastCol>
    <a:firstCol>
      <a:tcTxStyle b="on" i="off"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firstCol>
    <a:lastRow>
      <a:tcTxStyle b="on" i="off"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50" autoAdjust="0"/>
    <p:restoredTop sz="90247" autoAdjust="0"/>
  </p:normalViewPr>
  <p:slideViewPr>
    <p:cSldViewPr snapToGrid="0">
      <p:cViewPr varScale="1">
        <p:scale>
          <a:sx n="30" d="100"/>
          <a:sy n="30" d="100"/>
        </p:scale>
        <p:origin x="90" y="1158"/>
      </p:cViewPr>
      <p:guideLst>
        <p:guide orient="horz" pos="8112"/>
        <p:guide pos="14830"/>
        <p:guide pos="622"/>
        <p:guide orient="horz" pos="528"/>
        <p:guide pos="7654"/>
        <p:guide orient="horz" pos="4296"/>
      </p:guideLst>
    </p:cSldViewPr>
  </p:slideViewPr>
  <p:outlineViewPr>
    <p:cViewPr>
      <p:scale>
        <a:sx n="33" d="100"/>
        <a:sy n="33" d="100"/>
      </p:scale>
      <p:origin x="0" y="-1857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46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21" Type="http://schemas.openxmlformats.org/officeDocument/2006/relationships/font" Target="fonts/font9.fntdata"/><Relationship Id="rId120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124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12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19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12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7.xml"/><Relationship Id="rId121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43587" y="0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58788" y="720725"/>
            <a:ext cx="6397625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b" anchorCtr="0">
            <a:noAutofit/>
          </a:bodyPr>
          <a:lstStyle/>
          <a:p>
            <a:pPr algn="r"/>
            <a:fld id="{00000000-1234-1234-1234-123412341234}" type="slidenum">
              <a:rPr lang="en-US" sz="130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pPr algn="r"/>
              <a:t>‹#›</a:t>
            </a:fld>
            <a:endParaRPr lang="en-US" sz="13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26328934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30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pPr algn="r"/>
              <a:t>2</a:t>
            </a:fld>
            <a:endParaRPr lang="en-US" sz="13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723226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720725"/>
            <a:ext cx="6397625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p9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293" name="Google Shape;293;p9:notes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b" anchorCtr="0">
            <a:noAutofit/>
          </a:bodyPr>
          <a:lstStyle/>
          <a:p>
            <a:pPr algn="r"/>
            <a:fld id="{00000000-1234-1234-1234-123412341234}" type="slidenum">
              <a:rPr lang="en-US"/>
              <a:pPr algn="r"/>
              <a:t>10</a:t>
            </a:fld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8">
  <p:cSld name="Layout 08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>
            <a:spLocks noGrp="1"/>
          </p:cNvSpPr>
          <p:nvPr>
            <p:ph type="pic" idx="2"/>
          </p:nvPr>
        </p:nvSpPr>
        <p:spPr>
          <a:xfrm>
            <a:off x="699244" y="699248"/>
            <a:ext cx="22967578" cy="572767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3">
  <p:cSld name="Layout 03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9"/>
          <p:cNvSpPr>
            <a:spLocks noGrp="1"/>
          </p:cNvSpPr>
          <p:nvPr>
            <p:ph type="pic" idx="2"/>
          </p:nvPr>
        </p:nvSpPr>
        <p:spPr>
          <a:xfrm>
            <a:off x="12188826" y="699246"/>
            <a:ext cx="11477998" cy="1229061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4">
  <p:cSld name="Layout 04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0"/>
          <p:cNvSpPr>
            <a:spLocks noGrp="1"/>
          </p:cNvSpPr>
          <p:nvPr>
            <p:ph type="pic" idx="2"/>
          </p:nvPr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5">
  <p:cSld name="Layout 0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1"/>
          <p:cNvSpPr>
            <a:spLocks noGrp="1"/>
          </p:cNvSpPr>
          <p:nvPr>
            <p:ph type="pic" idx="2"/>
          </p:nvPr>
        </p:nvSpPr>
        <p:spPr>
          <a:xfrm>
            <a:off x="15934606" y="3747556"/>
            <a:ext cx="3475330" cy="616007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6">
  <p:cSld name="Layout 06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2"/>
          <p:cNvSpPr>
            <a:spLocks noGrp="1"/>
          </p:cNvSpPr>
          <p:nvPr>
            <p:ph type="pic" idx="2"/>
          </p:nvPr>
        </p:nvSpPr>
        <p:spPr>
          <a:xfrm>
            <a:off x="15014459" y="3179785"/>
            <a:ext cx="5350567" cy="710350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7">
  <p:cSld name="Layout 07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3"/>
          <p:cNvSpPr>
            <a:spLocks noGrp="1"/>
          </p:cNvSpPr>
          <p:nvPr>
            <p:ph type="pic" idx="2"/>
          </p:nvPr>
        </p:nvSpPr>
        <p:spPr>
          <a:xfrm>
            <a:off x="13873180" y="4389406"/>
            <a:ext cx="7538898" cy="47418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ato"/>
              <a:buNone/>
              <a:defRPr sz="6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17216716" y="12712701"/>
            <a:ext cx="5484971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hdphoto" Target="../media/hdphoto4.wdp"/><Relationship Id="rId7" Type="http://schemas.microsoft.com/office/2007/relationships/hdphoto" Target="../media/hdphoto5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3.png"/><Relationship Id="rId9" Type="http://schemas.microsoft.com/office/2007/relationships/hdphoto" Target="../media/hdphoto6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7.wdp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6592BA2-FDA7-41F9-8F0C-B8D2137FB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t="30303" b="30303"/>
          <a:stretch/>
        </p:blipFill>
        <p:spPr bwMode="auto">
          <a:xfrm>
            <a:off x="899831" y="987540"/>
            <a:ext cx="22547543" cy="5910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oogle Shape;104;p3">
            <a:extLst>
              <a:ext uri="{FF2B5EF4-FFF2-40B4-BE49-F238E27FC236}">
                <a16:creationId xmlns:a16="http://schemas.microsoft.com/office/drawing/2014/main" id="{EB522A33-CE1A-4A53-8DF8-57BAE10EBF44}"/>
              </a:ext>
            </a:extLst>
          </p:cNvPr>
          <p:cNvGrpSpPr/>
          <p:nvPr/>
        </p:nvGrpSpPr>
        <p:grpSpPr>
          <a:xfrm>
            <a:off x="699245" y="699248"/>
            <a:ext cx="22967579" cy="12290616"/>
            <a:chOff x="699245" y="699248"/>
            <a:chExt cx="22967579" cy="12290616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3" name="Google Shape;105;p3">
              <a:extLst>
                <a:ext uri="{FF2B5EF4-FFF2-40B4-BE49-F238E27FC236}">
                  <a16:creationId xmlns:a16="http://schemas.microsoft.com/office/drawing/2014/main" id="{CD30024B-0555-4CA2-88E0-8D4232790A33}"/>
                </a:ext>
              </a:extLst>
            </p:cNvPr>
            <p:cNvSpPr/>
            <p:nvPr/>
          </p:nvSpPr>
          <p:spPr>
            <a:xfrm>
              <a:off x="699246" y="699248"/>
              <a:ext cx="2284337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106;p3">
              <a:extLst>
                <a:ext uri="{FF2B5EF4-FFF2-40B4-BE49-F238E27FC236}">
                  <a16:creationId xmlns:a16="http://schemas.microsoft.com/office/drawing/2014/main" id="{BD8AFAEC-5F3B-4703-99F8-7B2FAE4E1B51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07;p3">
              <a:extLst>
                <a:ext uri="{FF2B5EF4-FFF2-40B4-BE49-F238E27FC236}">
                  <a16:creationId xmlns:a16="http://schemas.microsoft.com/office/drawing/2014/main" id="{B3E5C42B-1ECC-4F0C-ABF3-72352C352043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8;p3">
              <a:extLst>
                <a:ext uri="{FF2B5EF4-FFF2-40B4-BE49-F238E27FC236}">
                  <a16:creationId xmlns:a16="http://schemas.microsoft.com/office/drawing/2014/main" id="{B5A16B8C-5B74-483A-AE33-D21FBF6B4397}"/>
                </a:ext>
              </a:extLst>
            </p:cNvPr>
            <p:cNvSpPr/>
            <p:nvPr/>
          </p:nvSpPr>
          <p:spPr>
            <a:xfrm rot="5400000">
              <a:off x="17373597" y="6696637"/>
              <a:ext cx="12290616" cy="295837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Google Shape;38;p1">
            <a:extLst>
              <a:ext uri="{FF2B5EF4-FFF2-40B4-BE49-F238E27FC236}">
                <a16:creationId xmlns:a16="http://schemas.microsoft.com/office/drawing/2014/main" id="{BAE299F8-9F38-4E4F-AA6F-41D4D561C35E}"/>
              </a:ext>
            </a:extLst>
          </p:cNvPr>
          <p:cNvSpPr txBox="1"/>
          <p:nvPr/>
        </p:nvSpPr>
        <p:spPr>
          <a:xfrm>
            <a:off x="2113003" y="8728744"/>
            <a:ext cx="1983259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/>
                <a:sym typeface="Lato Black"/>
              </a:rPr>
              <a:t>Final ML Project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Google Shape;39;p1">
            <a:extLst>
              <a:ext uri="{FF2B5EF4-FFF2-40B4-BE49-F238E27FC236}">
                <a16:creationId xmlns:a16="http://schemas.microsoft.com/office/drawing/2014/main" id="{5DA81B48-2A2A-4136-A677-BD685F165DBA}"/>
              </a:ext>
            </a:extLst>
          </p:cNvPr>
          <p:cNvSpPr txBox="1"/>
          <p:nvPr/>
        </p:nvSpPr>
        <p:spPr>
          <a:xfrm>
            <a:off x="2136211" y="9622007"/>
            <a:ext cx="16877928" cy="267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STA 9891 UMA			    Machine Learning for Data Mining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December 13, 2021		    Prof. Kamiar Rahnama Rad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cap="small" dirty="0">
              <a:solidFill>
                <a:schemeClr val="dk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/>
              <a:ea typeface="Lato"/>
              <a:cs typeface="Lato"/>
              <a:sym typeface="Lato"/>
            </a:endParaRPr>
          </a:p>
          <a:p>
            <a:r>
              <a:rPr lang="en-US" sz="4000" b="1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Group 1:</a:t>
            </a:r>
            <a:r>
              <a:rPr lang="en-US" sz="4000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			</a:t>
            </a:r>
            <a:r>
              <a:rPr lang="en-US" sz="4000" b="1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Michael S. Bonetti</a:t>
            </a:r>
          </a:p>
          <a:p>
            <a:r>
              <a:rPr lang="en-US" sz="2800" i="1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					https://github.com/mbonetti-nyc/Hedge-Fund-X</a:t>
            </a:r>
          </a:p>
        </p:txBody>
      </p:sp>
      <p:sp>
        <p:nvSpPr>
          <p:cNvPr id="11" name="Google Shape;38;p1">
            <a:extLst>
              <a:ext uri="{FF2B5EF4-FFF2-40B4-BE49-F238E27FC236}">
                <a16:creationId xmlns:a16="http://schemas.microsoft.com/office/drawing/2014/main" id="{5F80856B-A0B6-40E2-B2E2-0942A800B46D}"/>
              </a:ext>
            </a:extLst>
          </p:cNvPr>
          <p:cNvSpPr txBox="1"/>
          <p:nvPr/>
        </p:nvSpPr>
        <p:spPr>
          <a:xfrm>
            <a:off x="2136211" y="7296601"/>
            <a:ext cx="20015865" cy="127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7200" b="1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/>
                <a:sym typeface="Lato Black"/>
              </a:rPr>
              <a:t>Hedge Fund X: Financial Modeling Challenge</a:t>
            </a:r>
            <a:endParaRPr sz="7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2" name="Google Shape;47;p1">
            <a:extLst>
              <a:ext uri="{FF2B5EF4-FFF2-40B4-BE49-F238E27FC236}">
                <a16:creationId xmlns:a16="http://schemas.microsoft.com/office/drawing/2014/main" id="{B9E0F219-3055-4390-892B-6609A97946F1}"/>
              </a:ext>
            </a:extLst>
          </p:cNvPr>
          <p:cNvCxnSpPr>
            <a:cxnSpLocks/>
          </p:cNvCxnSpPr>
          <p:nvPr/>
        </p:nvCxnSpPr>
        <p:spPr>
          <a:xfrm flipV="1">
            <a:off x="2136211" y="8668981"/>
            <a:ext cx="19809389" cy="42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cxn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21CF8FD-76BB-476D-896D-D0AEA8BF36CD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1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pic>
        <p:nvPicPr>
          <p:cNvPr id="15" name="Picture 2" descr="Zicklin 100 - Zicklin School of Business | Baruch College">
            <a:extLst>
              <a:ext uri="{FF2B5EF4-FFF2-40B4-BE49-F238E27FC236}">
                <a16:creationId xmlns:a16="http://schemas.microsoft.com/office/drawing/2014/main" id="{A18BCE67-DA1E-4433-B84C-E86A2EB760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0705" y="11094777"/>
            <a:ext cx="3144895" cy="1265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Google Shape;47;p1">
            <a:extLst>
              <a:ext uri="{FF2B5EF4-FFF2-40B4-BE49-F238E27FC236}">
                <a16:creationId xmlns:a16="http://schemas.microsoft.com/office/drawing/2014/main" id="{A5B39B19-167F-4311-B6CF-68D22611CA53}"/>
              </a:ext>
            </a:extLst>
          </p:cNvPr>
          <p:cNvCxnSpPr>
            <a:cxnSpLocks/>
          </p:cNvCxnSpPr>
          <p:nvPr/>
        </p:nvCxnSpPr>
        <p:spPr>
          <a:xfrm flipV="1">
            <a:off x="7166969" y="9813185"/>
            <a:ext cx="0" cy="1030075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94259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9"/>
          <p:cNvSpPr txBox="1"/>
          <p:nvPr/>
        </p:nvSpPr>
        <p:spPr>
          <a:xfrm>
            <a:off x="2136212" y="7475956"/>
            <a:ext cx="16877928" cy="4893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/>
                <a:ea typeface="Lato Black"/>
                <a:cs typeface="Lato Black"/>
                <a:sym typeface="Lato Black"/>
              </a:rPr>
              <a:t>THANK YOU!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i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Q&amp;A</a:t>
            </a:r>
          </a:p>
          <a:p>
            <a:pPr lvl="0"/>
            <a:endParaRPr lang="en-US" sz="2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/>
              <a:ea typeface="Lato"/>
              <a:cs typeface="Lato"/>
              <a:sym typeface="Lato"/>
            </a:endParaRPr>
          </a:p>
          <a:p>
            <a:pPr lvl="0"/>
            <a:endParaRPr lang="en-US" sz="2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/>
              <a:ea typeface="Lato"/>
              <a:cs typeface="Lato"/>
              <a:sym typeface="Lato"/>
            </a:endParaRPr>
          </a:p>
          <a:p>
            <a:pPr lvl="0"/>
            <a:endParaRPr lang="en-US" sz="2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/>
              <a:ea typeface="Lato"/>
              <a:cs typeface="Lato"/>
              <a:sym typeface="Lato"/>
            </a:endParaRPr>
          </a:p>
          <a:p>
            <a:pPr lvl="0"/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https://github.com/mbonetti-nyc/Hedge-Fund-X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8" name="Google Shape;47;p1">
            <a:extLst>
              <a:ext uri="{FF2B5EF4-FFF2-40B4-BE49-F238E27FC236}">
                <a16:creationId xmlns:a16="http://schemas.microsoft.com/office/drawing/2014/main" id="{617305E3-1520-45BE-8D0E-6A88B3554C79}"/>
              </a:ext>
            </a:extLst>
          </p:cNvPr>
          <p:cNvCxnSpPr>
            <a:cxnSpLocks/>
          </p:cNvCxnSpPr>
          <p:nvPr/>
        </p:nvCxnSpPr>
        <p:spPr>
          <a:xfrm>
            <a:off x="2136211" y="9107172"/>
            <a:ext cx="10014514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cxn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F5884280-D780-4EA9-82E8-9445D4A27934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10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pic>
        <p:nvPicPr>
          <p:cNvPr id="21" name="Picture 2" descr="Zicklin 100 - Zicklin School of Business | Baruch College">
            <a:extLst>
              <a:ext uri="{FF2B5EF4-FFF2-40B4-BE49-F238E27FC236}">
                <a16:creationId xmlns:a16="http://schemas.microsoft.com/office/drawing/2014/main" id="{1899DF8A-D199-4881-A7FF-597EFA2B6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30257" y="11220451"/>
            <a:ext cx="3144895" cy="1265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CBB77C6-9B7E-4A44-87C3-72B11092083A}"/>
              </a:ext>
            </a:extLst>
          </p:cNvPr>
          <p:cNvGrpSpPr/>
          <p:nvPr/>
        </p:nvGrpSpPr>
        <p:grpSpPr>
          <a:xfrm>
            <a:off x="14941296" y="995083"/>
            <a:ext cx="8429691" cy="571370"/>
            <a:chOff x="15837408" y="995083"/>
            <a:chExt cx="7533579" cy="57137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FF14E1E-4044-402D-A8E4-6EEC1DC78F07}"/>
                </a:ext>
              </a:extLst>
            </p:cNvPr>
            <p:cNvSpPr/>
            <p:nvPr/>
          </p:nvSpPr>
          <p:spPr>
            <a:xfrm>
              <a:off x="17896740" y="1000758"/>
              <a:ext cx="5474245" cy="469953"/>
            </a:xfrm>
            <a:prstGeom prst="rect">
              <a:avLst/>
            </a:prstGeom>
            <a:solidFill>
              <a:schemeClr val="accent1">
                <a:alpha val="72000"/>
              </a:schemeClr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FBC221F0-1AAB-4161-A6C2-C982D010D31A}"/>
                </a:ext>
              </a:extLst>
            </p:cNvPr>
            <p:cNvSpPr txBox="1">
              <a:spLocks/>
            </p:cNvSpPr>
            <p:nvPr/>
          </p:nvSpPr>
          <p:spPr>
            <a:xfrm>
              <a:off x="15837408" y="995083"/>
              <a:ext cx="7533579" cy="571370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457086" indent="-457086" algn="l" defTabSz="1828343" rtl="0" eaLnBrk="1" latinLnBrk="0" hangingPunct="1">
                <a:lnSpc>
                  <a:spcPct val="90000"/>
                </a:lnSpc>
                <a:spcBef>
                  <a:spcPts val="2000"/>
                </a:spcBef>
                <a:buFont typeface="Arial" panose="020B0604020202020204" pitchFamily="34" charset="0"/>
                <a:buChar char="•"/>
                <a:defRPr sz="5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3712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285429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9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3199600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113771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027943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942114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856286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7704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Bef>
                  <a:spcPts val="0"/>
                </a:spcBef>
                <a:buClrTx/>
                <a:buNone/>
              </a:pPr>
              <a:r>
                <a:rPr lang="pt-BR" sz="2400" b="1" i="1" kern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Escadaria Selarón – Santa Teresa, RJ</a:t>
              </a:r>
              <a:endParaRPr lang="en-US" sz="2400" b="1" i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pic>
        <p:nvPicPr>
          <p:cNvPr id="15" name="Google Shape;48;p1">
            <a:extLst>
              <a:ext uri="{FF2B5EF4-FFF2-40B4-BE49-F238E27FC236}">
                <a16:creationId xmlns:a16="http://schemas.microsoft.com/office/drawing/2014/main" id="{38BDCB3C-AEBA-4C65-964B-FF69AF8F127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99244" y="763809"/>
            <a:ext cx="22967578" cy="5734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04;p3">
            <a:extLst>
              <a:ext uri="{FF2B5EF4-FFF2-40B4-BE49-F238E27FC236}">
                <a16:creationId xmlns:a16="http://schemas.microsoft.com/office/drawing/2014/main" id="{F3A5A08A-190A-4BAE-8CA6-AFF93A285A70}"/>
              </a:ext>
            </a:extLst>
          </p:cNvPr>
          <p:cNvGrpSpPr/>
          <p:nvPr/>
        </p:nvGrpSpPr>
        <p:grpSpPr>
          <a:xfrm>
            <a:off x="699245" y="699248"/>
            <a:ext cx="22967579" cy="12290616"/>
            <a:chOff x="699245" y="699248"/>
            <a:chExt cx="22967579" cy="12290616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7" name="Google Shape;105;p3">
              <a:extLst>
                <a:ext uri="{FF2B5EF4-FFF2-40B4-BE49-F238E27FC236}">
                  <a16:creationId xmlns:a16="http://schemas.microsoft.com/office/drawing/2014/main" id="{C5F4BD7F-409D-4799-B91D-3E98DC7E9E2A}"/>
                </a:ext>
              </a:extLst>
            </p:cNvPr>
            <p:cNvSpPr/>
            <p:nvPr/>
          </p:nvSpPr>
          <p:spPr>
            <a:xfrm>
              <a:off x="699246" y="699248"/>
              <a:ext cx="2284337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06;p3">
              <a:extLst>
                <a:ext uri="{FF2B5EF4-FFF2-40B4-BE49-F238E27FC236}">
                  <a16:creationId xmlns:a16="http://schemas.microsoft.com/office/drawing/2014/main" id="{0B69FF5D-062F-4816-B64F-17F059372D11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07;p3">
              <a:extLst>
                <a:ext uri="{FF2B5EF4-FFF2-40B4-BE49-F238E27FC236}">
                  <a16:creationId xmlns:a16="http://schemas.microsoft.com/office/drawing/2014/main" id="{8234ECAF-1001-49F6-9CEB-2E7FBFE47F78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08;p3">
              <a:extLst>
                <a:ext uri="{FF2B5EF4-FFF2-40B4-BE49-F238E27FC236}">
                  <a16:creationId xmlns:a16="http://schemas.microsoft.com/office/drawing/2014/main" id="{F6DBE84C-395C-48B0-B3BE-D2B00FEC9299}"/>
                </a:ext>
              </a:extLst>
            </p:cNvPr>
            <p:cNvSpPr/>
            <p:nvPr/>
          </p:nvSpPr>
          <p:spPr>
            <a:xfrm rot="5400000">
              <a:off x="17373597" y="6696637"/>
              <a:ext cx="12290616" cy="295837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5387629-2063-43BB-9894-07BD09706B5C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C45CEEEC-6AB4-4AE6-B838-B1007302B15D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5012A459-AC23-4BEA-8718-CD6B715DFBA8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717758BB-3FEB-4CE0-BA59-B1C5935425A4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FAF09DEA-2AD6-4C73-AF11-FA3F2C0E2723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8499F6ED-C13B-49EB-9B6E-D07B36C571D3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8B2BA421-1C76-40A7-8DEC-5AFA6F407C5E}"/>
              </a:ext>
            </a:extLst>
          </p:cNvPr>
          <p:cNvSpPr txBox="1"/>
          <p:nvPr/>
        </p:nvSpPr>
        <p:spPr>
          <a:xfrm>
            <a:off x="21640328" y="699247"/>
            <a:ext cx="2026495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01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sp>
        <p:nvSpPr>
          <p:cNvPr id="10" name="Google Shape;113;p3">
            <a:extLst>
              <a:ext uri="{FF2B5EF4-FFF2-40B4-BE49-F238E27FC236}">
                <a16:creationId xmlns:a16="http://schemas.microsoft.com/office/drawing/2014/main" id="{BEF1AA1E-37FD-46E1-83B1-A3F1E5F344C6}"/>
              </a:ext>
            </a:extLst>
          </p:cNvPr>
          <p:cNvSpPr txBox="1"/>
          <p:nvPr/>
        </p:nvSpPr>
        <p:spPr>
          <a:xfrm>
            <a:off x="1701736" y="1396451"/>
            <a:ext cx="14921892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Lato Black"/>
                <a:sym typeface="Lato Black"/>
              </a:rPr>
              <a:t>BRIEF DESCRIPTION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11" name="Google Shape;102;p3">
            <a:extLst>
              <a:ext uri="{FF2B5EF4-FFF2-40B4-BE49-F238E27FC236}">
                <a16:creationId xmlns:a16="http://schemas.microsoft.com/office/drawing/2014/main" id="{4F2C3AE8-2E0D-4D7B-A823-C25A2CE971DA}"/>
              </a:ext>
            </a:extLst>
          </p:cNvPr>
          <p:cNvSpPr txBox="1"/>
          <p:nvPr/>
        </p:nvSpPr>
        <p:spPr>
          <a:xfrm>
            <a:off x="1701736" y="2371493"/>
            <a:ext cx="14055354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  <a:sym typeface="Lato"/>
              </a:rPr>
              <a:t>HEDGE FUND X |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Regular" panose="020B0604020202020204" charset="0"/>
                <a:ea typeface="Lato Regular" panose="020B0604020202020204" charset="0"/>
                <a:cs typeface="Lato Regular" panose="020B0604020202020204" charset="0"/>
                <a:sym typeface="Lato"/>
              </a:rPr>
              <a:t>SIGNATE COMPETITION ON KAGGLE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 Regular" panose="020B0604020202020204" charset="0"/>
              <a:ea typeface="Lato Regular" panose="020B0604020202020204" charset="0"/>
              <a:cs typeface="Lato Regular" panose="020B060402020202020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Content Placeholder 2">
                <a:extLst>
                  <a:ext uri="{FF2B5EF4-FFF2-40B4-BE49-F238E27FC236}">
                    <a16:creationId xmlns:a16="http://schemas.microsoft.com/office/drawing/2014/main" id="{E9B28CAF-E732-433B-BDF9-227D549B1B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10479" y="4088622"/>
                <a:ext cx="10352567" cy="862625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457086" indent="-457086" algn="l" defTabSz="1828343" rtl="0" eaLnBrk="1" latinLnBrk="0" hangingPunct="1">
                  <a:lnSpc>
                    <a:spcPct val="90000"/>
                  </a:lnSpc>
                  <a:spcBef>
                    <a:spcPts val="2000"/>
                  </a:spcBef>
                  <a:buFont typeface="Arial" panose="020B0604020202020204" pitchFamily="34" charset="0"/>
                  <a:buChar char="•"/>
                  <a:defRPr sz="5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3712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7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285429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9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199600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113771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7943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2114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6286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04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Tx/>
                  <a:buNone/>
                </a:pPr>
                <a:r>
                  <a:rPr lang="en-US" sz="3600" b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Summarizes heterogenous set </a:t>
                </a:r>
                <a:r>
                  <a:rPr lang="en-US" sz="3600" b="1" kern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of products</a:t>
                </a:r>
                <a:endParaRPr lang="en-US" sz="3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Signate, a Japanese AI / Data Analytics platform 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Sample of a training dataset used in a DeepAnalytics competition in 2018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Predict the future movement of financial products (unknown)</a:t>
                </a:r>
              </a:p>
              <a:p>
                <a:pPr marL="2285772" lvl="2" indent="-457200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Datapoints: 10,000 </a:t>
                </a:r>
                <a:r>
                  <a:rPr lang="en-US" sz="2800" i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(stated &amp; observed) </a:t>
                </a:r>
                <a14:m>
                  <m:oMath xmlns:m="http://schemas.openxmlformats.org/officeDocument/2006/math">
                    <m:r>
                      <a:rPr lang="en-US" sz="28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(</m:t>
                    </m:r>
                    <m:r>
                      <a:rPr lang="en-US" sz="28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𝑛</m:t>
                    </m:r>
                    <m:r>
                      <a:rPr lang="en-US" sz="28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)</m:t>
                    </m:r>
                  </m:oMath>
                </a14:m>
                <a:endParaRPr 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marL="2285772" lvl="2" indent="-457200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Response (</a:t>
                </a:r>
                <a14:m>
                  <m:oMath xmlns:m="http://schemas.openxmlformats.org/officeDocument/2006/math">
                    <m:r>
                      <a:rPr lang="en-US" sz="2800" b="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𝑡𝑎𝑟𝑔𝑒𝑡</m:t>
                    </m:r>
                  </m:oMath>
                </a14:m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): predictive binary classification (0 or 1)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1800"/>
                  </a:spcBef>
                  <a:buClrTx/>
                  <a:buNone/>
                </a:pPr>
                <a:r>
                  <a:rPr lang="en-US" sz="3600" b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Attributes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91 attributes </a:t>
                </a:r>
                <a14:m>
                  <m:oMath xmlns:m="http://schemas.openxmlformats.org/officeDocument/2006/math">
                    <m:r>
                      <a:rPr lang="en-US" sz="32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(</m:t>
                    </m:r>
                    <m:r>
                      <a:rPr lang="en-US" sz="3200" b="0" i="1" kern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𝑝</m:t>
                    </m:r>
                    <m:r>
                      <a:rPr lang="en-US" sz="32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)</m:t>
                    </m:r>
                  </m:oMath>
                </a14:m>
                <a:endPara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 SemiBold" panose="020B07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88 predictive attributes used (all numerical):</a:t>
                </a:r>
              </a:p>
              <a:p>
                <a:pPr marL="1828343" lvl="2" indent="0">
                  <a:lnSpc>
                    <a:spcPct val="100000"/>
                  </a:lnSpc>
                  <a:spcBef>
                    <a:spcPts val="0"/>
                  </a:spcBef>
                  <a:buClrTx/>
                  <a:buNone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    2 non-predictive, 1 target</a:t>
                </a:r>
              </a:p>
              <a:p>
                <a:pPr lvl="3">
                  <a:lnSpc>
                    <a:spcPct val="100000"/>
                  </a:lnSpc>
                  <a:spcBef>
                    <a:spcPts val="0"/>
                  </a:spcBef>
                  <a:buClrTx/>
                  <a:buFont typeface="Wingdings" panose="05000000000000000000" pitchFamily="2" charset="2"/>
                  <a:buChar char="Ø"/>
                </a:pPr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2 attributes removed (</a:t>
                </a:r>
                <a14:m>
                  <m:oMath xmlns:m="http://schemas.openxmlformats.org/officeDocument/2006/math">
                    <m:r>
                      <a:rPr lang="en-US" sz="24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𝐼𝐷</m:t>
                    </m:r>
                    <m:r>
                      <a:rPr lang="en-US" sz="24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, </m:t>
                    </m:r>
                    <m:r>
                      <a:rPr lang="en-US" sz="24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𝑡𝑟𝑎𝑖𝑛</m:t>
                    </m:r>
                    <m:r>
                      <a:rPr lang="en-US" sz="24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9</m:t>
                    </m:r>
                  </m:oMath>
                </a14:m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)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No missing values were found upon preliminary analysis</a:t>
                </a:r>
              </a:p>
            </p:txBody>
          </p:sp>
        </mc:Choice>
        <mc:Fallback>
          <p:sp>
            <p:nvSpPr>
              <p:cNvPr id="17" name="Content Placeholder 2">
                <a:extLst>
                  <a:ext uri="{FF2B5EF4-FFF2-40B4-BE49-F238E27FC236}">
                    <a16:creationId xmlns:a16="http://schemas.microsoft.com/office/drawing/2014/main" id="{E9B28CAF-E732-433B-BDF9-227D549B1B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0479" y="4088622"/>
                <a:ext cx="10352567" cy="8626251"/>
              </a:xfrm>
              <a:prstGeom prst="rect">
                <a:avLst/>
              </a:prstGeom>
              <a:blipFill>
                <a:blip r:embed="rId3"/>
                <a:stretch>
                  <a:fillRect l="-1885" t="-12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Google Shape;102;p3">
            <a:extLst>
              <a:ext uri="{FF2B5EF4-FFF2-40B4-BE49-F238E27FC236}">
                <a16:creationId xmlns:a16="http://schemas.microsoft.com/office/drawing/2014/main" id="{E22813F0-6BCD-4A1B-A95D-06EEFBC7AA95}"/>
              </a:ext>
            </a:extLst>
          </p:cNvPr>
          <p:cNvSpPr txBox="1"/>
          <p:nvPr/>
        </p:nvSpPr>
        <p:spPr>
          <a:xfrm>
            <a:off x="1710478" y="3219168"/>
            <a:ext cx="21660511" cy="661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13" tIns="22850" rIns="45713" bIns="22850" anchor="t" anchorCtr="0">
            <a:spAutoFit/>
          </a:bodyPr>
          <a:lstStyle/>
          <a:p>
            <a:pPr lvl="0"/>
            <a:r>
              <a:rPr lang="en-US" sz="4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/>
                <a:cs typeface="Lato"/>
                <a:sym typeface="Lato"/>
              </a:rPr>
              <a:t>About this dataset</a:t>
            </a:r>
          </a:p>
        </p:txBody>
      </p:sp>
      <p:pic>
        <p:nvPicPr>
          <p:cNvPr id="15" name="Picture 2" descr="Zicklin 100 - Zicklin School of Business | Baruch College">
            <a:extLst>
              <a:ext uri="{FF2B5EF4-FFF2-40B4-BE49-F238E27FC236}">
                <a16:creationId xmlns:a16="http://schemas.microsoft.com/office/drawing/2014/main" id="{CFAD16DD-0166-4120-B6E0-C536DF6D0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F02A3C0-4716-4A95-A157-4BC8A62F1A07}"/>
              </a:ext>
            </a:extLst>
          </p:cNvPr>
          <p:cNvCxnSpPr>
            <a:cxnSpLocks/>
          </p:cNvCxnSpPr>
          <p:nvPr/>
        </p:nvCxnSpPr>
        <p:spPr>
          <a:xfrm>
            <a:off x="1819275" y="2351881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1030" name="Picture 6" descr="Clip Arts Related To - Google Kaggle - Png Download (1056x480), Png Download">
            <a:extLst>
              <a:ext uri="{FF2B5EF4-FFF2-40B4-BE49-F238E27FC236}">
                <a16:creationId xmlns:a16="http://schemas.microsoft.com/office/drawing/2014/main" id="{9F6C4F5B-FDAE-400F-8242-7CF4E8652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4784" y="2486579"/>
            <a:ext cx="1444068" cy="552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-url">
            <a:extLst>
              <a:ext uri="{FF2B5EF4-FFF2-40B4-BE49-F238E27FC236}">
                <a16:creationId xmlns:a16="http://schemas.microsoft.com/office/drawing/2014/main" id="{5A9650B5-78C4-4C06-8E34-29D9C8F20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3707" y="3581769"/>
            <a:ext cx="3144535" cy="3144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ontent Placeholder 2">
                <a:extLst>
                  <a:ext uri="{FF2B5EF4-FFF2-40B4-BE49-F238E27FC236}">
                    <a16:creationId xmlns:a16="http://schemas.microsoft.com/office/drawing/2014/main" id="{B77A7D38-E22D-46E2-9736-59947906212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477109" y="6726304"/>
                <a:ext cx="10653901" cy="5988568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457086" indent="-457086" algn="l" defTabSz="1828343" rtl="0" eaLnBrk="1" latinLnBrk="0" hangingPunct="1">
                  <a:lnSpc>
                    <a:spcPct val="90000"/>
                  </a:lnSpc>
                  <a:spcBef>
                    <a:spcPts val="2000"/>
                  </a:spcBef>
                  <a:buFont typeface="Arial" panose="020B0604020202020204" pitchFamily="34" charset="0"/>
                  <a:buChar char="•"/>
                  <a:defRPr sz="5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3712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7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285429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9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199600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113771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7943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2114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6286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04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spcBef>
                    <a:spcPts val="1800"/>
                  </a:spcBef>
                  <a:buClrTx/>
                  <a:buNone/>
                </a:pPr>
                <a:r>
                  <a:rPr lang="en-US" sz="3600" b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For this project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1,000 observation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3200" b="1" i="1" kern="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200" b="1" i="1" kern="0" dirty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3200" b="1" i="1" kern="0" dirty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en-US" sz="3200" b="1" i="1" kern="0" dirty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𝒔𝒖𝒃𝒔𝒆𝒕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subset taken</a:t>
                </a: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Speeds up processing, troubleshooting, and improvements</a:t>
                </a: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2 runs</a:t>
                </a:r>
              </a:p>
              <a:p>
                <a:pPr lvl="3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R1: 1K static obs. for reproducible results</a:t>
                </a:r>
              </a:p>
              <a:p>
                <a:pPr lvl="3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R2: 1K randomly-chosen obs. for varying results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Imbalance ratio (IR) </a:t>
                </a:r>
                <a:r>
                  <a:rPr lang="en-US" sz="2400" i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(* denotes majority class)</a:t>
                </a: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2800" u="sng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Original dataset is relatively balanced</a:t>
                </a:r>
                <a:endParaRPr lang="en-US" sz="2800" i="1" u="sng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lvl="2" defTabSz="914400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kern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Pr>
                      <m:e>
                        <m:r>
                          <a:rPr lang="en-US" sz="2400" b="0" i="1" kern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b="0" i="1" kern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0</m:t>
                        </m:r>
                      </m:sub>
                    </m:sSub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</m:t>
                    </m:r>
                    <m:r>
                      <a:rPr lang="en-US" sz="2400" b="0" i="1" kern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4,994,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 </m:t>
                    </m:r>
                    <m:sSub>
                      <m:sSub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1</m:t>
                        </m:r>
                      </m:sub>
                    </m:sSub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</m:t>
                    </m:r>
                    <m:r>
                      <a:rPr lang="en-US" sz="2400" b="0" i="1" kern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5,006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 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  <a:cs typeface="Lato" panose="020F0502020204030203" pitchFamily="34" charset="0"/>
                      </a:rPr>
                      <m:t>∴ </m:t>
                    </m:r>
                    <m:f>
                      <m:f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kern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 kern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kern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=9</m:t>
                    </m:r>
                    <m:r>
                      <a:rPr lang="en-US" sz="2400" b="0" i="1" kern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9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.</m:t>
                    </m:r>
                    <m:r>
                      <a:rPr lang="en-US" sz="2400" b="0" i="1" kern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76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%</m:t>
                    </m:r>
                  </m:oMath>
                </a14:m>
                <a:endParaRPr lang="en-US" sz="24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Run 1: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SupPr>
                      <m:e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0</m:t>
                        </m:r>
                      </m:sub>
                      <m:sup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∗</m:t>
                        </m:r>
                      </m:sup>
                    </m:sSubSup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=512, </m:t>
                    </m:r>
                    <m:sSub>
                      <m:sSub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1</m:t>
                        </m:r>
                      </m:sub>
                    </m:sSub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=488 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  <a:cs typeface="Lato" panose="020F0502020204030203" pitchFamily="34" charset="0"/>
                      </a:rPr>
                      <m:t>∴ </m:t>
                    </m:r>
                    <m:f>
                      <m:f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=95.31%</m:t>
                    </m:r>
                  </m:oMath>
                </a14:m>
                <a:endParaRPr lang="en-US" sz="24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Run 2: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0</m:t>
                        </m:r>
                      </m:sub>
                    </m:sSub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=473, </m:t>
                    </m:r>
                    <m:sSubSup>
                      <m:sSubSup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SupPr>
                      <m:e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1</m:t>
                        </m:r>
                      </m:sub>
                      <m:sup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∗</m:t>
                        </m:r>
                      </m:sup>
                    </m:sSubSup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=527 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  <a:cs typeface="Lato" panose="020F0502020204030203" pitchFamily="34" charset="0"/>
                      </a:rPr>
                      <m:t>∴ </m:t>
                    </m:r>
                    <m:f>
                      <m:f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=89.75%</m:t>
                    </m:r>
                  </m:oMath>
                </a14:m>
                <a:endParaRPr lang="en-US" sz="24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mc:Choice>
        <mc:Fallback xmlns="">
          <p:sp>
            <p:nvSpPr>
              <p:cNvPr id="19" name="Content Placeholder 2">
                <a:extLst>
                  <a:ext uri="{FF2B5EF4-FFF2-40B4-BE49-F238E27FC236}">
                    <a16:creationId xmlns:a16="http://schemas.microsoft.com/office/drawing/2014/main" id="{B77A7D38-E22D-46E2-9736-5994790621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77109" y="6726304"/>
                <a:ext cx="10653901" cy="5988568"/>
              </a:xfrm>
              <a:prstGeom prst="rect">
                <a:avLst/>
              </a:prstGeom>
              <a:blipFill>
                <a:blip r:embed="rId7"/>
                <a:stretch>
                  <a:fillRect l="-1832" t="-1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6">
            <a:extLst>
              <a:ext uri="{FF2B5EF4-FFF2-40B4-BE49-F238E27FC236}">
                <a16:creationId xmlns:a16="http://schemas.microsoft.com/office/drawing/2014/main" id="{9C19FCEE-A6DB-41F4-B824-07271FAFD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1235" y="4097904"/>
            <a:ext cx="4551362" cy="185425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Google Shape;47;p1">
            <a:extLst>
              <a:ext uri="{FF2B5EF4-FFF2-40B4-BE49-F238E27FC236}">
                <a16:creationId xmlns:a16="http://schemas.microsoft.com/office/drawing/2014/main" id="{62CDCE2C-8B90-44AD-A988-140CD5D6D700}"/>
              </a:ext>
            </a:extLst>
          </p:cNvPr>
          <p:cNvCxnSpPr>
            <a:cxnSpLocks/>
          </p:cNvCxnSpPr>
          <p:nvPr/>
        </p:nvCxnSpPr>
        <p:spPr>
          <a:xfrm flipH="1" flipV="1">
            <a:off x="12181271" y="6858001"/>
            <a:ext cx="22436" cy="5503984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66988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27838A22-DEB5-489B-BB27-8F2AE041BECB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3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9F3152A6-E3A3-45BF-8ED0-2F0E70D7D109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3D2D6E07-DBC7-4031-B03A-43679A50BDBB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BB6078B0-E119-45FA-9283-755582B9F060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41BD4501-120C-4E42-8D0D-94C9BA80968B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C5E80163-52AB-4546-AF0D-28FADE2B65ED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F7CA2315-BCB8-41B1-8291-7D0345875030}"/>
              </a:ext>
            </a:extLst>
          </p:cNvPr>
          <p:cNvSpPr txBox="1"/>
          <p:nvPr/>
        </p:nvSpPr>
        <p:spPr>
          <a:xfrm>
            <a:off x="21640328" y="699247"/>
            <a:ext cx="2026495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02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pic>
        <p:nvPicPr>
          <p:cNvPr id="21" name="Picture 2" descr="Zicklin 100 - Zicklin School of Business | Baruch College">
            <a:extLst>
              <a:ext uri="{FF2B5EF4-FFF2-40B4-BE49-F238E27FC236}">
                <a16:creationId xmlns:a16="http://schemas.microsoft.com/office/drawing/2014/main" id="{A77F3FCD-E41C-4DCB-9DC5-1D12A6ADB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Google Shape;113;p3">
            <a:extLst>
              <a:ext uri="{FF2B5EF4-FFF2-40B4-BE49-F238E27FC236}">
                <a16:creationId xmlns:a16="http://schemas.microsoft.com/office/drawing/2014/main" id="{0CA4F128-F280-47C8-90F9-69841B2DA142}"/>
              </a:ext>
            </a:extLst>
          </p:cNvPr>
          <p:cNvSpPr txBox="1"/>
          <p:nvPr/>
        </p:nvSpPr>
        <p:spPr>
          <a:xfrm>
            <a:off x="1701736" y="1396453"/>
            <a:ext cx="14921892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Lato Black"/>
                <a:sym typeface="Lato Black"/>
              </a:rPr>
              <a:t>BOXPLOTS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9CD756-366A-4C3B-865A-2055A92BE07A}"/>
              </a:ext>
            </a:extLst>
          </p:cNvPr>
          <p:cNvCxnSpPr>
            <a:cxnSpLocks/>
          </p:cNvCxnSpPr>
          <p:nvPr/>
        </p:nvCxnSpPr>
        <p:spPr>
          <a:xfrm>
            <a:off x="1819275" y="2351883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Google Shape;102;p3">
                <a:extLst>
                  <a:ext uri="{FF2B5EF4-FFF2-40B4-BE49-F238E27FC236}">
                    <a16:creationId xmlns:a16="http://schemas.microsoft.com/office/drawing/2014/main" id="{69CA6D6D-8238-4FF5-B534-D758CCCA1A4C}"/>
                  </a:ext>
                </a:extLst>
              </p:cNvPr>
              <p:cNvSpPr txBox="1"/>
              <p:nvPr/>
            </p:nvSpPr>
            <p:spPr>
              <a:xfrm>
                <a:off x="1701736" y="2371495"/>
                <a:ext cx="14055354" cy="6462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(0.9</a:t>
                </a:r>
                <a14:m>
                  <m:oMath xmlns:m="http://schemas.openxmlformats.org/officeDocument/2006/math">
                    <m:r>
                      <a:rPr lang="en-US" sz="3600" b="1" i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 Black" panose="020F0502020204030203" pitchFamily="34" charset="0"/>
                        <a:cs typeface="Lato Black" panose="020F0502020204030203" pitchFamily="34" charset="0"/>
                        <a:sym typeface="Lato"/>
                      </a:rPr>
                      <m:t>𝒏</m:t>
                    </m:r>
                  </m:oMath>
                </a14:m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) | </a:t>
                </a:r>
                <a:r>
                  <a:rPr lang="en-US" sz="3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Regular" panose="020B0604020202020204" charset="0"/>
                    <a:ea typeface="Lato Regular" panose="020B0604020202020204" charset="0"/>
                    <a:cs typeface="Lato Regular" panose="020B0604020202020204" charset="0"/>
                    <a:sym typeface="Lato"/>
                  </a:rPr>
                  <a:t>AUCs via 6 ML METHODS</a:t>
                </a:r>
                <a:endParaRPr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Regular" panose="020B0604020202020204" charset="0"/>
                  <a:ea typeface="Lato Regular" panose="020B0604020202020204" charset="0"/>
                  <a:cs typeface="Lato Regular" panose="020B0604020202020204" charset="0"/>
                </a:endParaRPr>
              </a:p>
            </p:txBody>
          </p:sp>
        </mc:Choice>
        <mc:Fallback xmlns="">
          <p:sp>
            <p:nvSpPr>
              <p:cNvPr id="14" name="Google Shape;102;p3">
                <a:extLst>
                  <a:ext uri="{FF2B5EF4-FFF2-40B4-BE49-F238E27FC236}">
                    <a16:creationId xmlns:a16="http://schemas.microsoft.com/office/drawing/2014/main" id="{69CA6D6D-8238-4FF5-B534-D758CCCA1A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736" y="2371495"/>
                <a:ext cx="14055354" cy="646290"/>
              </a:xfrm>
              <a:prstGeom prst="rect">
                <a:avLst/>
              </a:prstGeom>
              <a:blipFill>
                <a:blip r:embed="rId3"/>
                <a:stretch>
                  <a:fillRect l="-1344" t="-16981" b="-4056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B02BBCF1-B379-4508-9B63-EA8F288BF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137164" y="3166579"/>
            <a:ext cx="16091741" cy="931969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86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27838A22-DEB5-489B-BB27-8F2AE041BECB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4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9F3152A6-E3A3-45BF-8ED0-2F0E70D7D109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3D2D6E07-DBC7-4031-B03A-43679A50BDBB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BB6078B0-E119-45FA-9283-755582B9F060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41BD4501-120C-4E42-8D0D-94C9BA80968B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C5E80163-52AB-4546-AF0D-28FADE2B65ED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F7CA2315-BCB8-41B1-8291-7D0345875030}"/>
              </a:ext>
            </a:extLst>
          </p:cNvPr>
          <p:cNvSpPr txBox="1"/>
          <p:nvPr/>
        </p:nvSpPr>
        <p:spPr>
          <a:xfrm>
            <a:off x="21640328" y="699247"/>
            <a:ext cx="2026495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02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pic>
        <p:nvPicPr>
          <p:cNvPr id="21" name="Picture 2" descr="Zicklin 100 - Zicklin School of Business | Baruch College">
            <a:extLst>
              <a:ext uri="{FF2B5EF4-FFF2-40B4-BE49-F238E27FC236}">
                <a16:creationId xmlns:a16="http://schemas.microsoft.com/office/drawing/2014/main" id="{A77F3FCD-E41C-4DCB-9DC5-1D12A6ADB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Google Shape;113;p3">
            <a:extLst>
              <a:ext uri="{FF2B5EF4-FFF2-40B4-BE49-F238E27FC236}">
                <a16:creationId xmlns:a16="http://schemas.microsoft.com/office/drawing/2014/main" id="{0CA4F128-F280-47C8-90F9-69841B2DA142}"/>
              </a:ext>
            </a:extLst>
          </p:cNvPr>
          <p:cNvSpPr txBox="1"/>
          <p:nvPr/>
        </p:nvSpPr>
        <p:spPr>
          <a:xfrm>
            <a:off x="1701736" y="1396453"/>
            <a:ext cx="14921892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Lato Black"/>
                <a:sym typeface="Lato Black"/>
              </a:rPr>
              <a:t>BOXPLOTS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9CD756-366A-4C3B-865A-2055A92BE07A}"/>
              </a:ext>
            </a:extLst>
          </p:cNvPr>
          <p:cNvCxnSpPr>
            <a:cxnSpLocks/>
          </p:cNvCxnSpPr>
          <p:nvPr/>
        </p:nvCxnSpPr>
        <p:spPr>
          <a:xfrm>
            <a:off x="1819275" y="2351883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Google Shape;102;p3">
                <a:extLst>
                  <a:ext uri="{FF2B5EF4-FFF2-40B4-BE49-F238E27FC236}">
                    <a16:creationId xmlns:a16="http://schemas.microsoft.com/office/drawing/2014/main" id="{69CA6D6D-8238-4FF5-B534-D758CCCA1A4C}"/>
                  </a:ext>
                </a:extLst>
              </p:cNvPr>
              <p:cNvSpPr txBox="1"/>
              <p:nvPr/>
            </p:nvSpPr>
            <p:spPr>
              <a:xfrm>
                <a:off x="1701736" y="2371495"/>
                <a:ext cx="14055354" cy="6462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(0.9</a:t>
                </a:r>
                <a14:m>
                  <m:oMath xmlns:m="http://schemas.openxmlformats.org/officeDocument/2006/math">
                    <m:r>
                      <a:rPr lang="en-US" sz="3600" b="1" i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 Black" panose="020F0502020204030203" pitchFamily="34" charset="0"/>
                        <a:cs typeface="Lato Black" panose="020F0502020204030203" pitchFamily="34" charset="0"/>
                        <a:sym typeface="Lato"/>
                      </a:rPr>
                      <m:t>𝒏</m:t>
                    </m:r>
                  </m:oMath>
                </a14:m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) | </a:t>
                </a:r>
                <a:r>
                  <a:rPr lang="en-US" sz="3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Regular" panose="020B0604020202020204" charset="0"/>
                    <a:ea typeface="Lato Regular" panose="020B0604020202020204" charset="0"/>
                    <a:cs typeface="Lato Regular" panose="020B0604020202020204" charset="0"/>
                    <a:sym typeface="Lato"/>
                  </a:rPr>
                  <a:t>AUCs &amp; ERROR RATES via 6 ML METHODS</a:t>
                </a:r>
                <a:endParaRPr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Regular" panose="020B0604020202020204" charset="0"/>
                  <a:ea typeface="Lato Regular" panose="020B0604020202020204" charset="0"/>
                  <a:cs typeface="Lato Regular" panose="020B0604020202020204" charset="0"/>
                </a:endParaRPr>
              </a:p>
            </p:txBody>
          </p:sp>
        </mc:Choice>
        <mc:Fallback xmlns="">
          <p:sp>
            <p:nvSpPr>
              <p:cNvPr id="14" name="Google Shape;102;p3">
                <a:extLst>
                  <a:ext uri="{FF2B5EF4-FFF2-40B4-BE49-F238E27FC236}">
                    <a16:creationId xmlns:a16="http://schemas.microsoft.com/office/drawing/2014/main" id="{69CA6D6D-8238-4FF5-B534-D758CCCA1A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736" y="2371495"/>
                <a:ext cx="14055354" cy="646290"/>
              </a:xfrm>
              <a:prstGeom prst="rect">
                <a:avLst/>
              </a:prstGeom>
              <a:blipFill>
                <a:blip r:embed="rId3"/>
                <a:stretch>
                  <a:fillRect l="-1344" t="-16981" b="-4056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B02BBCF1-B379-4508-9B63-EA8F288BF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819275" y="3191139"/>
            <a:ext cx="12672190" cy="918864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3305A1BF-00FE-434D-AB1C-C92C53EC54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891657" y="3191139"/>
                <a:ext cx="8183495" cy="8410027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457086" indent="-457086" algn="l" defTabSz="1828343" rtl="0" eaLnBrk="1" latinLnBrk="0" hangingPunct="1">
                  <a:lnSpc>
                    <a:spcPct val="90000"/>
                  </a:lnSpc>
                  <a:spcBef>
                    <a:spcPts val="2000"/>
                  </a:spcBef>
                  <a:buFont typeface="Arial" panose="020B0604020202020204" pitchFamily="34" charset="0"/>
                  <a:buChar char="•"/>
                  <a:defRPr sz="5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3712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7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285429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9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199600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113771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7943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2114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6286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04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None/>
                </a:pPr>
                <a:r>
                  <a:rPr lang="en-US" sz="3600" b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Observations:</a:t>
                </a:r>
                <a:endParaRPr lang="en-US" sz="3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marL="914400" lvl="1" indent="-455613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0.9</a:t>
                </a:r>
                <a14:m>
                  <m:oMath xmlns:m="http://schemas.openxmlformats.org/officeDocument/2006/math">
                    <m:r>
                      <a:rPr lang="en-US" sz="32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𝑛</m:t>
                    </m:r>
                    <m:r>
                      <a:rPr lang="en-US" sz="32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 </m:t>
                    </m:r>
                  </m:oMath>
                </a14:m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AUC training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SVM and RF medians at, or near, 1</a:t>
                </a:r>
                <a:endPara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 SemiBold" panose="020B07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marL="914400" lvl="1" indent="-455613">
                  <a:lnSpc>
                    <a:spcPct val="100000"/>
                  </a:lnSpc>
                  <a:spcBef>
                    <a:spcPts val="60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0.9</a:t>
                </a:r>
                <a14:m>
                  <m:oMath xmlns:m="http://schemas.openxmlformats.org/officeDocument/2006/math">
                    <m:r>
                      <a:rPr lang="en-US" sz="32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𝑛</m:t>
                    </m:r>
                  </m:oMath>
                </a14:m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AUC testing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Larger variances overall compared to AUC training boxplots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spcAft>
                    <a:spcPts val="2400"/>
                  </a:spcAft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Logistic, Elnet, LASSO, and Ridge medians are close; SVM and RF higher</a:t>
                </a:r>
              </a:p>
              <a:p>
                <a:pPr marL="914400" lvl="1" indent="-455613">
                  <a:lnSpc>
                    <a:spcPct val="100000"/>
                  </a:lnSpc>
                  <a:spcBef>
                    <a:spcPts val="240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0.9</a:t>
                </a:r>
                <a14:m>
                  <m:oMath xmlns:m="http://schemas.openxmlformats.org/officeDocument/2006/math">
                    <m:r>
                      <a:rPr lang="en-US" sz="32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𝑛</m:t>
                    </m:r>
                  </m:oMath>
                </a14:m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training errors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Near mirror-image of AUC training boxplots, with Elnet variance slightly smaller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SVM and RF medians at, or near, 0</a:t>
                </a:r>
                <a:endPara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 SemiBold" panose="020B07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marL="914400" lvl="1" indent="-455613">
                  <a:lnSpc>
                    <a:spcPct val="100000"/>
                  </a:lnSpc>
                  <a:spcBef>
                    <a:spcPts val="60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0.9</a:t>
                </a:r>
                <a14:m>
                  <m:oMath xmlns:m="http://schemas.openxmlformats.org/officeDocument/2006/math">
                    <m:r>
                      <a:rPr lang="en-US" sz="32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𝑛</m:t>
                    </m:r>
                  </m:oMath>
                </a14:m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testing errors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Larger variances overall; medians for SVM and RF are still lower</a:t>
                </a:r>
                <a:endPara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 SemiBold" panose="020B07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mc:Choice>
        <mc:Fallback xmlns=""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3305A1BF-00FE-434D-AB1C-C92C53EC54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91657" y="3191139"/>
                <a:ext cx="8183495" cy="8410027"/>
              </a:xfrm>
              <a:prstGeom prst="rect">
                <a:avLst/>
              </a:prstGeom>
              <a:blipFill>
                <a:blip r:embed="rId6"/>
                <a:stretch>
                  <a:fillRect l="-2385" t="-1159" b="-26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Google Shape;47;p1">
            <a:extLst>
              <a:ext uri="{FF2B5EF4-FFF2-40B4-BE49-F238E27FC236}">
                <a16:creationId xmlns:a16="http://schemas.microsoft.com/office/drawing/2014/main" id="{B137FA7E-1E39-44EB-B78F-B91356FE685F}"/>
              </a:ext>
            </a:extLst>
          </p:cNvPr>
          <p:cNvCxnSpPr>
            <a:cxnSpLocks/>
          </p:cNvCxnSpPr>
          <p:nvPr/>
        </p:nvCxnSpPr>
        <p:spPr>
          <a:xfrm flipH="1">
            <a:off x="14891657" y="7519248"/>
            <a:ext cx="8183495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8258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E8024B4-EE35-4E3F-8673-3B0A02AA9946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5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DB607F60-C323-4CC5-92B6-ABADC4F6E4B2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FFB32A4A-A2BF-4755-A341-1768EBEEA530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5313C75A-3578-4F54-ADE1-877F79901E38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E947AC84-28BD-49BD-9E45-594B19B74C7F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4FEAF3CC-8C6F-4556-8B6A-C5A51F1BB63A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BCD6ADA5-6F17-4B69-BEB8-05F34466A818}"/>
              </a:ext>
            </a:extLst>
          </p:cNvPr>
          <p:cNvSpPr txBox="1"/>
          <p:nvPr/>
        </p:nvSpPr>
        <p:spPr>
          <a:xfrm>
            <a:off x="21640328" y="699247"/>
            <a:ext cx="202649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03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F7959B2-FC04-4966-92FF-D3B548EFECED}"/>
              </a:ext>
            </a:extLst>
          </p:cNvPr>
          <p:cNvGrpSpPr/>
          <p:nvPr/>
        </p:nvGrpSpPr>
        <p:grpSpPr>
          <a:xfrm>
            <a:off x="16270355" y="3189850"/>
            <a:ext cx="6961152" cy="6396486"/>
            <a:chOff x="16270355" y="3189850"/>
            <a:chExt cx="6961152" cy="639648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9315F93-13DC-46DC-8357-EA800A051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16275015" y="4937153"/>
              <a:ext cx="6956492" cy="4649183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425A712E-27DE-4C99-93F8-71BE5442344C}"/>
                </a:ext>
              </a:extLst>
            </p:cNvPr>
            <p:cNvSpPr txBox="1">
              <a:spLocks/>
            </p:cNvSpPr>
            <p:nvPr/>
          </p:nvSpPr>
          <p:spPr>
            <a:xfrm>
              <a:off x="16270355" y="3189850"/>
              <a:ext cx="6947723" cy="174242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457086" indent="-457086" algn="l" defTabSz="1828343" rtl="0" eaLnBrk="1" latinLnBrk="0" hangingPunct="1">
                <a:lnSpc>
                  <a:spcPct val="90000"/>
                </a:lnSpc>
                <a:spcBef>
                  <a:spcPts val="2000"/>
                </a:spcBef>
                <a:buFont typeface="Arial" panose="020B0604020202020204" pitchFamily="34" charset="0"/>
                <a:buChar char="•"/>
                <a:defRPr sz="5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3712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285429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9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3199600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113771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027943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942114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856286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7704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Ridge Run 1: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0.860 secs.</a:t>
              </a:r>
              <a:endPara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Ridge Run 2: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0.780 secs.</a:t>
              </a:r>
            </a:p>
          </p:txBody>
        </p:sp>
      </p:grp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BB1E79E-4753-4502-85A7-144C0442D022}"/>
              </a:ext>
            </a:extLst>
          </p:cNvPr>
          <p:cNvSpPr txBox="1">
            <a:spLocks/>
          </p:cNvSpPr>
          <p:nvPr/>
        </p:nvSpPr>
        <p:spPr>
          <a:xfrm>
            <a:off x="1895731" y="9593455"/>
            <a:ext cx="21322347" cy="3099445"/>
          </a:xfrm>
          <a:prstGeom prst="rect">
            <a:avLst/>
          </a:prstGeom>
        </p:spPr>
        <p:txBody>
          <a:bodyPr anchor="ctr"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None/>
            </a:pPr>
            <a:r>
              <a:rPr 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Run 1: </a:t>
            </a: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Using static 1,000 observation subset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None/>
            </a:pPr>
            <a:r>
              <a:rPr 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Run 2: </a:t>
            </a: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Using 1,000 randomly-selected observation subset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None/>
            </a:pPr>
            <a:r>
              <a:rPr lang="en-US" sz="20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All CV plots were generated from Run 2</a:t>
            </a:r>
          </a:p>
        </p:txBody>
      </p:sp>
      <p:pic>
        <p:nvPicPr>
          <p:cNvPr id="23" name="Picture 2" descr="Zicklin 100 - Zicklin School of Business | Baruch College">
            <a:extLst>
              <a:ext uri="{FF2B5EF4-FFF2-40B4-BE49-F238E27FC236}">
                <a16:creationId xmlns:a16="http://schemas.microsoft.com/office/drawing/2014/main" id="{41D72A00-FA7A-4D23-AA8A-22C3EC6FF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Google Shape;113;p3">
            <a:extLst>
              <a:ext uri="{FF2B5EF4-FFF2-40B4-BE49-F238E27FC236}">
                <a16:creationId xmlns:a16="http://schemas.microsoft.com/office/drawing/2014/main" id="{2258D9DE-2BD0-444A-9D6A-A3B3DE825AF1}"/>
              </a:ext>
            </a:extLst>
          </p:cNvPr>
          <p:cNvSpPr txBox="1"/>
          <p:nvPr/>
        </p:nvSpPr>
        <p:spPr>
          <a:xfrm>
            <a:off x="1701736" y="1396455"/>
            <a:ext cx="14172894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Tx/>
              <a:defRPr/>
            </a:pPr>
            <a:r>
              <a:rPr kumimoji="0" lang="en-US" sz="6000" b="1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Lato Black"/>
                <a:sym typeface="Lato Black"/>
              </a:rPr>
              <a:t>CV CURVES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Google Shape;102;p3">
                <a:extLst>
                  <a:ext uri="{FF2B5EF4-FFF2-40B4-BE49-F238E27FC236}">
                    <a16:creationId xmlns:a16="http://schemas.microsoft.com/office/drawing/2014/main" id="{01675859-0384-4D1C-8659-2AEE5C9A9582}"/>
                  </a:ext>
                </a:extLst>
              </p:cNvPr>
              <p:cNvSpPr txBox="1"/>
              <p:nvPr/>
            </p:nvSpPr>
            <p:spPr>
              <a:xfrm>
                <a:off x="1701736" y="2371497"/>
                <a:ext cx="14172894" cy="6462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r>
                  <a:rPr lang="en-US" sz="3600" b="1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10-fold </a:t>
                </a:r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(0.9</a:t>
                </a:r>
                <a14:m>
                  <m:oMath xmlns:m="http://schemas.openxmlformats.org/officeDocument/2006/math">
                    <m:r>
                      <a:rPr lang="en-US" sz="3600" b="1" i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 Black" panose="020F0502020204030203" pitchFamily="34" charset="0"/>
                        <a:cs typeface="Lato Black" panose="020F0502020204030203" pitchFamily="34" charset="0"/>
                        <a:sym typeface="Lato"/>
                      </a:rPr>
                      <m:t>𝒏</m:t>
                    </m:r>
                  </m:oMath>
                </a14:m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) | </a:t>
                </a:r>
                <a:r>
                  <a:rPr lang="en-US" sz="3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Regular" panose="020B0604020202020204" charset="0"/>
                    <a:ea typeface="Lato Regular" panose="020B0604020202020204" charset="0"/>
                    <a:cs typeface="Lato Regular" panose="020B0604020202020204" charset="0"/>
                    <a:sym typeface="Lato"/>
                  </a:rPr>
                  <a:t>ELASTIC-NET, LASSO, &amp; RIDGE</a:t>
                </a:r>
                <a:endParaRPr 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Regular" panose="020B0604020202020204" charset="0"/>
                  <a:ea typeface="Lato Regular" panose="020B0604020202020204" charset="0"/>
                  <a:cs typeface="Lato Regular" panose="020B0604020202020204" charset="0"/>
                </a:endParaRPr>
              </a:p>
            </p:txBody>
          </p:sp>
        </mc:Choice>
        <mc:Fallback xmlns="">
          <p:sp>
            <p:nvSpPr>
              <p:cNvPr id="24" name="Google Shape;102;p3">
                <a:extLst>
                  <a:ext uri="{FF2B5EF4-FFF2-40B4-BE49-F238E27FC236}">
                    <a16:creationId xmlns:a16="http://schemas.microsoft.com/office/drawing/2014/main" id="{01675859-0384-4D1C-8659-2AEE5C9A95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736" y="2371497"/>
                <a:ext cx="14172894" cy="646290"/>
              </a:xfrm>
              <a:prstGeom prst="rect">
                <a:avLst/>
              </a:prstGeom>
              <a:blipFill>
                <a:blip r:embed="rId5"/>
                <a:stretch>
                  <a:fillRect l="-1333" t="-16981" b="-4056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BDAC301-9D19-4EE7-BE32-A0F9394C31A7}"/>
              </a:ext>
            </a:extLst>
          </p:cNvPr>
          <p:cNvCxnSpPr>
            <a:cxnSpLocks/>
          </p:cNvCxnSpPr>
          <p:nvPr/>
        </p:nvCxnSpPr>
        <p:spPr>
          <a:xfrm>
            <a:off x="1819275" y="2351885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CB4B3C75-1F00-44E1-9533-A0ED9F1D5F4D}"/>
              </a:ext>
            </a:extLst>
          </p:cNvPr>
          <p:cNvGrpSpPr/>
          <p:nvPr/>
        </p:nvGrpSpPr>
        <p:grpSpPr>
          <a:xfrm>
            <a:off x="1869333" y="3194724"/>
            <a:ext cx="6978405" cy="6391612"/>
            <a:chOff x="9079032" y="3194724"/>
            <a:chExt cx="6978405" cy="6391612"/>
          </a:xfrm>
        </p:grpSpPr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AB26A792-086D-454B-9EBE-7D8DD6C74490}"/>
                </a:ext>
              </a:extLst>
            </p:cNvPr>
            <p:cNvSpPr txBox="1">
              <a:spLocks/>
            </p:cNvSpPr>
            <p:nvPr/>
          </p:nvSpPr>
          <p:spPr>
            <a:xfrm>
              <a:off x="9079032" y="3194724"/>
              <a:ext cx="6965813" cy="174242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457086" indent="-457086" algn="l" defTabSz="1828343" rtl="0" eaLnBrk="1" latinLnBrk="0" hangingPunct="1">
                <a:lnSpc>
                  <a:spcPct val="90000"/>
                </a:lnSpc>
                <a:spcBef>
                  <a:spcPts val="2000"/>
                </a:spcBef>
                <a:buFont typeface="Arial" panose="020B0604020202020204" pitchFamily="34" charset="0"/>
                <a:buChar char="•"/>
                <a:defRPr sz="5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3712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285429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9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3199600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113771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027943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942114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856286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7704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EN Run 1: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0.910 secs.</a:t>
              </a:r>
              <a:endPara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EN Run 2: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0.780 secs.</a:t>
              </a:r>
              <a:endPara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F5BC9B58-4937-4C8B-8B8C-E4270C4FB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9100945" y="4937153"/>
              <a:ext cx="6956492" cy="4649183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B4933D4-6AA6-4201-9358-A6126F5FD452}"/>
              </a:ext>
            </a:extLst>
          </p:cNvPr>
          <p:cNvGrpSpPr/>
          <p:nvPr/>
        </p:nvGrpSpPr>
        <p:grpSpPr>
          <a:xfrm>
            <a:off x="9085908" y="3194720"/>
            <a:ext cx="6975882" cy="6391616"/>
            <a:chOff x="1895731" y="3195843"/>
            <a:chExt cx="6975882" cy="6391616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DC6ACBD-8FD4-4BF4-AEB7-A231D00E0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1900391" y="4938274"/>
              <a:ext cx="6956495" cy="4649185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9" name="Content Placeholder 2">
              <a:extLst>
                <a:ext uri="{FF2B5EF4-FFF2-40B4-BE49-F238E27FC236}">
                  <a16:creationId xmlns:a16="http://schemas.microsoft.com/office/drawing/2014/main" id="{F09D2FFB-DFFE-427A-8440-A3EDE87E04D0}"/>
                </a:ext>
              </a:extLst>
            </p:cNvPr>
            <p:cNvSpPr txBox="1">
              <a:spLocks/>
            </p:cNvSpPr>
            <p:nvPr/>
          </p:nvSpPr>
          <p:spPr>
            <a:xfrm>
              <a:off x="1895731" y="3195843"/>
              <a:ext cx="6975882" cy="1736435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457086" indent="-457086" algn="l" defTabSz="1828343" rtl="0" eaLnBrk="1" latinLnBrk="0" hangingPunct="1">
                <a:lnSpc>
                  <a:spcPct val="90000"/>
                </a:lnSpc>
                <a:spcBef>
                  <a:spcPts val="2000"/>
                </a:spcBef>
                <a:buFont typeface="Arial" panose="020B0604020202020204" pitchFamily="34" charset="0"/>
                <a:buChar char="•"/>
                <a:defRPr sz="5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3712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285429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9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3199600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113771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027943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942114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856286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7704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LASSO Run 1: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0.910 secs.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LASSO Run 2: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0.830 secs.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589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632747F1-AA3D-4845-85BF-9A6725C7D580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6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3" name="Google Shape;104;p3">
            <a:extLst>
              <a:ext uri="{FF2B5EF4-FFF2-40B4-BE49-F238E27FC236}">
                <a16:creationId xmlns:a16="http://schemas.microsoft.com/office/drawing/2014/main" id="{B8B1CC6D-793C-49A1-BDEA-DB01B0641B24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" name="Google Shape;105;p3">
              <a:extLst>
                <a:ext uri="{FF2B5EF4-FFF2-40B4-BE49-F238E27FC236}">
                  <a16:creationId xmlns:a16="http://schemas.microsoft.com/office/drawing/2014/main" id="{D55C30A7-E0FB-4772-8529-93A23AB570BB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06;p3">
              <a:extLst>
                <a:ext uri="{FF2B5EF4-FFF2-40B4-BE49-F238E27FC236}">
                  <a16:creationId xmlns:a16="http://schemas.microsoft.com/office/drawing/2014/main" id="{8080E1F4-4A5F-41EB-9E3F-1B75FE3DC632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7;p3">
              <a:extLst>
                <a:ext uri="{FF2B5EF4-FFF2-40B4-BE49-F238E27FC236}">
                  <a16:creationId xmlns:a16="http://schemas.microsoft.com/office/drawing/2014/main" id="{CF9F6FBD-FA2D-4F03-BEFB-4ABE9CB5F3C3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8;p3">
              <a:extLst>
                <a:ext uri="{FF2B5EF4-FFF2-40B4-BE49-F238E27FC236}">
                  <a16:creationId xmlns:a16="http://schemas.microsoft.com/office/drawing/2014/main" id="{CE117FD2-6745-420C-AFE8-E68320CB2195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Google Shape;109;p3">
            <a:extLst>
              <a:ext uri="{FF2B5EF4-FFF2-40B4-BE49-F238E27FC236}">
                <a16:creationId xmlns:a16="http://schemas.microsoft.com/office/drawing/2014/main" id="{51D76DFB-9E06-45A8-B372-32CD5A392D51}"/>
              </a:ext>
            </a:extLst>
          </p:cNvPr>
          <p:cNvSpPr txBox="1"/>
          <p:nvPr/>
        </p:nvSpPr>
        <p:spPr>
          <a:xfrm>
            <a:off x="21640328" y="699247"/>
            <a:ext cx="202649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04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11">
                <a:extLst>
                  <a:ext uri="{FF2B5EF4-FFF2-40B4-BE49-F238E27FC236}">
                    <a16:creationId xmlns:a16="http://schemas.microsoft.com/office/drawing/2014/main" id="{309A06C1-5B5A-4254-9D85-FC86036ED67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0487403"/>
                  </p:ext>
                </p:extLst>
              </p:nvPr>
            </p:nvGraphicFramePr>
            <p:xfrm>
              <a:off x="13320289" y="2663591"/>
              <a:ext cx="9522126" cy="4979327"/>
            </p:xfrm>
            <a:graphic>
              <a:graphicData uri="http://schemas.openxmlformats.org/drawingml/2006/table">
                <a:tbl>
                  <a:tblPr firstRow="1" bandRow="1">
                    <a:tableStyleId>{78186D53-0D94-450A-887F-F30813F50682}</a:tableStyleId>
                  </a:tblPr>
                  <a:tblGrid>
                    <a:gridCol w="2072111">
                      <a:extLst>
                        <a:ext uri="{9D8B030D-6E8A-4147-A177-3AD203B41FA5}">
                          <a16:colId xmlns:a16="http://schemas.microsoft.com/office/drawing/2014/main" val="1818178124"/>
                        </a:ext>
                      </a:extLst>
                    </a:gridCol>
                    <a:gridCol w="1453662">
                      <a:extLst>
                        <a:ext uri="{9D8B030D-6E8A-4147-A177-3AD203B41FA5}">
                          <a16:colId xmlns:a16="http://schemas.microsoft.com/office/drawing/2014/main" val="853852400"/>
                        </a:ext>
                      </a:extLst>
                    </a:gridCol>
                    <a:gridCol w="1266092">
                      <a:extLst>
                        <a:ext uri="{9D8B030D-6E8A-4147-A177-3AD203B41FA5}">
                          <a16:colId xmlns:a16="http://schemas.microsoft.com/office/drawing/2014/main" val="2779660352"/>
                        </a:ext>
                      </a:extLst>
                    </a:gridCol>
                    <a:gridCol w="1178169">
                      <a:extLst>
                        <a:ext uri="{9D8B030D-6E8A-4147-A177-3AD203B41FA5}">
                          <a16:colId xmlns:a16="http://schemas.microsoft.com/office/drawing/2014/main" val="3981637479"/>
                        </a:ext>
                      </a:extLst>
                    </a:gridCol>
                    <a:gridCol w="1371600">
                      <a:extLst>
                        <a:ext uri="{9D8B030D-6E8A-4147-A177-3AD203B41FA5}">
                          <a16:colId xmlns:a16="http://schemas.microsoft.com/office/drawing/2014/main" val="3578346352"/>
                        </a:ext>
                      </a:extLst>
                    </a:gridCol>
                    <a:gridCol w="1156948">
                      <a:extLst>
                        <a:ext uri="{9D8B030D-6E8A-4147-A177-3AD203B41FA5}">
                          <a16:colId xmlns:a16="http://schemas.microsoft.com/office/drawing/2014/main" val="4058767557"/>
                        </a:ext>
                      </a:extLst>
                    </a:gridCol>
                    <a:gridCol w="1023544">
                      <a:extLst>
                        <a:ext uri="{9D8B030D-6E8A-4147-A177-3AD203B41FA5}">
                          <a16:colId xmlns:a16="http://schemas.microsoft.com/office/drawing/2014/main" val="24574072"/>
                        </a:ext>
                      </a:extLst>
                    </a:gridCol>
                  </a:tblGrid>
                  <a:tr h="1128277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Method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Performance</a:t>
                          </a:r>
                        </a:p>
                        <a:p>
                          <a:pPr algn="ctr"/>
                          <a:r>
                            <a:rPr lang="en-US" sz="3000" b="0" i="1" dirty="0">
                              <a:latin typeface="Raleway" panose="020B0503030101060003" pitchFamily="34" charset="0"/>
                            </a:rPr>
                            <a:t>(error rates)</a:t>
                          </a:r>
                          <a:endParaRPr lang="en-US" sz="3000" b="1" i="1" dirty="0">
                            <a:latin typeface="Raleway" panose="020B05030301010600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3000" b="1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3000" b="1" i="0" dirty="0" smtClean="0">
                                        <a:latin typeface="Raleway" panose="020B0503030101060003" pitchFamily="34" charset="0"/>
                                      </a:rPr>
                                      <m:t>AUC</m:t>
                                    </m:r>
                                  </m:e>
                                  <m:sub>
                                    <m:r>
                                      <a:rPr lang="en-US" sz="3000" b="1" i="0" dirty="0" smtClean="0">
                                        <a:latin typeface="Cambria Math" panose="02040503050406030204" pitchFamily="18" charset="0"/>
                                      </a:rPr>
                                      <m:t>𝐭𝐞𝐬𝐭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3000" b="1" i="0" dirty="0">
                            <a:latin typeface="Raleway" panose="020B05030301010600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Runtime </a:t>
                          </a:r>
                          <a:r>
                            <a:rPr lang="en-US" sz="3000" b="0" i="1" dirty="0">
                              <a:latin typeface="Raleway" panose="020B0503030101060003" pitchFamily="34" charset="0"/>
                            </a:rPr>
                            <a:t>(in secs)</a:t>
                          </a:r>
                          <a:endParaRPr lang="en-US" sz="3000" b="1" i="1" dirty="0">
                            <a:latin typeface="Raleway" panose="020B05030301010600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33321455"/>
                      </a:ext>
                    </a:extLst>
                  </a:tr>
                  <a:tr h="581234"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Run 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Run 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92213125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Elastic-net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0.390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0.480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0.523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0.535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1.000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0.840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134912102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LASSO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0.430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0.480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0.518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0.537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0.980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0.910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533471272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Random Forest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0.380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0.360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0.578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0.629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3.640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3.610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385272407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Ridge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0.390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0.500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0.528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0.535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0.940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0.860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945532339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SVM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0.380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0.430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0.605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0.619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71.08 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72.40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2729952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11">
                <a:extLst>
                  <a:ext uri="{FF2B5EF4-FFF2-40B4-BE49-F238E27FC236}">
                    <a16:creationId xmlns:a16="http://schemas.microsoft.com/office/drawing/2014/main" id="{309A06C1-5B5A-4254-9D85-FC86036ED67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0487403"/>
                  </p:ext>
                </p:extLst>
              </p:nvPr>
            </p:nvGraphicFramePr>
            <p:xfrm>
              <a:off x="13320289" y="2663591"/>
              <a:ext cx="9522126" cy="4979327"/>
            </p:xfrm>
            <a:graphic>
              <a:graphicData uri="http://schemas.openxmlformats.org/drawingml/2006/table">
                <a:tbl>
                  <a:tblPr firstRow="1" bandRow="1">
                    <a:tableStyleId>{78186D53-0D94-450A-887F-F30813F50682}</a:tableStyleId>
                  </a:tblPr>
                  <a:tblGrid>
                    <a:gridCol w="2072111">
                      <a:extLst>
                        <a:ext uri="{9D8B030D-6E8A-4147-A177-3AD203B41FA5}">
                          <a16:colId xmlns:a16="http://schemas.microsoft.com/office/drawing/2014/main" val="1818178124"/>
                        </a:ext>
                      </a:extLst>
                    </a:gridCol>
                    <a:gridCol w="1453662">
                      <a:extLst>
                        <a:ext uri="{9D8B030D-6E8A-4147-A177-3AD203B41FA5}">
                          <a16:colId xmlns:a16="http://schemas.microsoft.com/office/drawing/2014/main" val="853852400"/>
                        </a:ext>
                      </a:extLst>
                    </a:gridCol>
                    <a:gridCol w="1266092">
                      <a:extLst>
                        <a:ext uri="{9D8B030D-6E8A-4147-A177-3AD203B41FA5}">
                          <a16:colId xmlns:a16="http://schemas.microsoft.com/office/drawing/2014/main" val="2779660352"/>
                        </a:ext>
                      </a:extLst>
                    </a:gridCol>
                    <a:gridCol w="1178169">
                      <a:extLst>
                        <a:ext uri="{9D8B030D-6E8A-4147-A177-3AD203B41FA5}">
                          <a16:colId xmlns:a16="http://schemas.microsoft.com/office/drawing/2014/main" val="3981637479"/>
                        </a:ext>
                      </a:extLst>
                    </a:gridCol>
                    <a:gridCol w="1371600">
                      <a:extLst>
                        <a:ext uri="{9D8B030D-6E8A-4147-A177-3AD203B41FA5}">
                          <a16:colId xmlns:a16="http://schemas.microsoft.com/office/drawing/2014/main" val="3578346352"/>
                        </a:ext>
                      </a:extLst>
                    </a:gridCol>
                    <a:gridCol w="1156948">
                      <a:extLst>
                        <a:ext uri="{9D8B030D-6E8A-4147-A177-3AD203B41FA5}">
                          <a16:colId xmlns:a16="http://schemas.microsoft.com/office/drawing/2014/main" val="4058767557"/>
                        </a:ext>
                      </a:extLst>
                    </a:gridCol>
                    <a:gridCol w="1023544">
                      <a:extLst>
                        <a:ext uri="{9D8B030D-6E8A-4147-A177-3AD203B41FA5}">
                          <a16:colId xmlns:a16="http://schemas.microsoft.com/office/drawing/2014/main" val="24574072"/>
                        </a:ext>
                      </a:extLst>
                    </a:gridCol>
                  </a:tblGrid>
                  <a:tr h="1128277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Method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Performance</a:t>
                          </a:r>
                        </a:p>
                        <a:p>
                          <a:pPr algn="ctr"/>
                          <a:r>
                            <a:rPr lang="en-US" sz="3000" b="0" i="1" dirty="0">
                              <a:latin typeface="Raleway" panose="020B0503030101060003" pitchFamily="34" charset="0"/>
                            </a:rPr>
                            <a:t>(error rates)</a:t>
                          </a:r>
                          <a:endParaRPr lang="en-US" sz="3000" b="1" i="1" dirty="0">
                            <a:latin typeface="Raleway" panose="020B05030301010600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88517" t="-1081" r="-86603" b="-354595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Runtime </a:t>
                          </a:r>
                          <a:r>
                            <a:rPr lang="en-US" sz="3000" b="0" i="1" dirty="0">
                              <a:latin typeface="Raleway" panose="020B0503030101060003" pitchFamily="34" charset="0"/>
                            </a:rPr>
                            <a:t>(in secs)</a:t>
                          </a:r>
                          <a:endParaRPr lang="en-US" sz="3000" b="1" i="1" dirty="0">
                            <a:latin typeface="Raleway" panose="020B05030301010600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33321455"/>
                      </a:ext>
                    </a:extLst>
                  </a:tr>
                  <a:tr h="581234"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Run 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Run 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92213125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Elastic-net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0.390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0.480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0.523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0.535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1.000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0.840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134912102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LASSO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0.430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0.480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0.518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0.537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0.980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0.910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533471272"/>
                      </a:ext>
                    </a:extLst>
                  </a:tr>
                  <a:tr h="94488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Random Forest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0.380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0.360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0.578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0.629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3.640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3.610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385272407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Ridge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0.390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0.500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0.528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0.535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0.940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0.860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945532339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SVM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0.380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0.430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0.605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0.619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71.08 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72.40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27299523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1" name="Google Shape;113;p3">
            <a:extLst>
              <a:ext uri="{FF2B5EF4-FFF2-40B4-BE49-F238E27FC236}">
                <a16:creationId xmlns:a16="http://schemas.microsoft.com/office/drawing/2014/main" id="{97AC8AE9-3D37-4DF9-B09F-5A8C05608956}"/>
              </a:ext>
            </a:extLst>
          </p:cNvPr>
          <p:cNvSpPr txBox="1"/>
          <p:nvPr/>
        </p:nvSpPr>
        <p:spPr>
          <a:xfrm>
            <a:off x="1701736" y="1396452"/>
            <a:ext cx="14172894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Tx/>
              <a:defRPr/>
            </a:pPr>
            <a:r>
              <a:rPr kumimoji="0" lang="en-US" sz="6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Lato Black"/>
                <a:sym typeface="Lato Black"/>
              </a:rPr>
              <a:t>PERFORMANCE </a:t>
            </a:r>
            <a:r>
              <a:rPr lang="en-US" sz="6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sym typeface="Lato Black"/>
              </a:rPr>
              <a:t>vs.</a:t>
            </a: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sym typeface="Lato Black"/>
              </a:rPr>
              <a:t> RUNTIME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3AD7E79-3A51-4843-A406-343BB58EEAA0}"/>
              </a:ext>
            </a:extLst>
          </p:cNvPr>
          <p:cNvCxnSpPr>
            <a:cxnSpLocks/>
          </p:cNvCxnSpPr>
          <p:nvPr/>
        </p:nvCxnSpPr>
        <p:spPr>
          <a:xfrm>
            <a:off x="1819275" y="2351882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1D63B4A-8C54-4653-B0D7-F4258539EF91}"/>
              </a:ext>
            </a:extLst>
          </p:cNvPr>
          <p:cNvSpPr txBox="1">
            <a:spLocks/>
          </p:cNvSpPr>
          <p:nvPr/>
        </p:nvSpPr>
        <p:spPr>
          <a:xfrm>
            <a:off x="13320292" y="7839588"/>
            <a:ext cx="9522124" cy="4646682"/>
          </a:xfrm>
          <a:prstGeom prst="rect">
            <a:avLst/>
          </a:prstGeom>
        </p:spPr>
        <p:txBody>
          <a:bodyPr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None/>
            </a:pPr>
            <a:r>
              <a:rPr 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Observations:</a:t>
            </a:r>
            <a:endParaRPr lang="en-US" sz="3600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914400" lvl="1" indent="-4556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Avg. Performance: 0.422</a:t>
            </a:r>
          </a:p>
          <a:p>
            <a:pPr marL="914400" lvl="1" indent="-4556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Fast runtimes</a:t>
            </a:r>
          </a:p>
          <a:p>
            <a:pPr marL="1371600" lvl="2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However, the AUCs are no better than 50 / 50</a:t>
            </a:r>
            <a:endParaRPr lang="en-US" sz="3200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SemiBold" panose="020B07030301010600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914400" lvl="1" indent="-4556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Trade-off? </a:t>
            </a:r>
            <a:r>
              <a:rPr lang="en-US" sz="3200" i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Slightly</a:t>
            </a: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1371600" lvl="2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RF consistently performed the best, albeit with a runtime of +3.50 secs.</a:t>
            </a:r>
          </a:p>
          <a:p>
            <a:pPr marL="1371600" lvl="2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SVM takes the longest, with minimal performance improvement</a:t>
            </a:r>
          </a:p>
          <a:p>
            <a:pPr marL="1371600" lvl="2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</a:pPr>
            <a:endParaRPr lang="en-US" sz="3200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  <a:latin typeface="Raleway SemiBold" panose="020B07030301010600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9" name="Picture 2" descr="Zicklin 100 - Zicklin School of Business | Baruch College">
            <a:extLst>
              <a:ext uri="{FF2B5EF4-FFF2-40B4-BE49-F238E27FC236}">
                <a16:creationId xmlns:a16="http://schemas.microsoft.com/office/drawing/2014/main" id="{53616084-AB41-48AF-A9A3-653B0B116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5901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1692FDD-36BF-4872-BC5F-2AE03CF6CD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883928" y="2663591"/>
            <a:ext cx="11172074" cy="781778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461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95C7A39-9B5C-42F7-924D-AE8917F0F2D4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7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6ACC7EC3-806D-4C50-B700-20E0DA2AD831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8A8678FA-32D0-4F80-AFF9-1EEA4B352C84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24C1387B-7F4C-4545-9836-A339C158ED0E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3A6CB219-25AD-416D-A05D-275A8084EAB3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533AE507-A348-48D7-B091-718A66A6A988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8E7DA589-0CF0-41FC-97AE-4B455A9EB5CD}"/>
              </a:ext>
            </a:extLst>
          </p:cNvPr>
          <p:cNvSpPr txBox="1"/>
          <p:nvPr/>
        </p:nvSpPr>
        <p:spPr>
          <a:xfrm>
            <a:off x="21640328" y="699247"/>
            <a:ext cx="202649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05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sp>
        <p:nvSpPr>
          <p:cNvPr id="12" name="Google Shape;113;p3">
            <a:extLst>
              <a:ext uri="{FF2B5EF4-FFF2-40B4-BE49-F238E27FC236}">
                <a16:creationId xmlns:a16="http://schemas.microsoft.com/office/drawing/2014/main" id="{2CEF0AB3-7CC2-4162-BED5-41BE400EE86B}"/>
              </a:ext>
            </a:extLst>
          </p:cNvPr>
          <p:cNvSpPr txBox="1"/>
          <p:nvPr/>
        </p:nvSpPr>
        <p:spPr>
          <a:xfrm>
            <a:off x="1701736" y="1396456"/>
            <a:ext cx="14172894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Tx/>
              <a:defRPr/>
            </a:pP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sym typeface="Lato Black"/>
              </a:rPr>
              <a:t>VARIABLE IMPORTANCE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299DD9-C94A-4A32-8D51-FF083B6A0ED1}"/>
              </a:ext>
            </a:extLst>
          </p:cNvPr>
          <p:cNvCxnSpPr>
            <a:cxnSpLocks/>
          </p:cNvCxnSpPr>
          <p:nvPr/>
        </p:nvCxnSpPr>
        <p:spPr>
          <a:xfrm>
            <a:off x="1819275" y="2351886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150B20A-AEFF-42AA-9C98-91C2311DCD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819275" y="2509873"/>
            <a:ext cx="18928455" cy="1002616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2" descr="Zicklin 100 - Zicklin School of Business | Baruch College">
            <a:extLst>
              <a:ext uri="{FF2B5EF4-FFF2-40B4-BE49-F238E27FC236}">
                <a16:creationId xmlns:a16="http://schemas.microsoft.com/office/drawing/2014/main" id="{577C56A9-3A90-43A0-B06D-C4E03C107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2576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95C7A39-9B5C-42F7-924D-AE8917F0F2D4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8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6ACC7EC3-806D-4C50-B700-20E0DA2AD831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8A8678FA-32D0-4F80-AFF9-1EEA4B352C84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24C1387B-7F4C-4545-9836-A339C158ED0E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3A6CB219-25AD-416D-A05D-275A8084EAB3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533AE507-A348-48D7-B091-718A66A6A988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8E7DA589-0CF0-41FC-97AE-4B455A9EB5CD}"/>
              </a:ext>
            </a:extLst>
          </p:cNvPr>
          <p:cNvSpPr txBox="1"/>
          <p:nvPr/>
        </p:nvSpPr>
        <p:spPr>
          <a:xfrm>
            <a:off x="21640328" y="699247"/>
            <a:ext cx="202649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05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sp>
        <p:nvSpPr>
          <p:cNvPr id="12" name="Google Shape;113;p3">
            <a:extLst>
              <a:ext uri="{FF2B5EF4-FFF2-40B4-BE49-F238E27FC236}">
                <a16:creationId xmlns:a16="http://schemas.microsoft.com/office/drawing/2014/main" id="{2CEF0AB3-7CC2-4162-BED5-41BE400EE86B}"/>
              </a:ext>
            </a:extLst>
          </p:cNvPr>
          <p:cNvSpPr txBox="1"/>
          <p:nvPr/>
        </p:nvSpPr>
        <p:spPr>
          <a:xfrm>
            <a:off x="1701736" y="1396456"/>
            <a:ext cx="14172894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Tx/>
              <a:defRPr/>
            </a:pP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sym typeface="Lato Black"/>
              </a:rPr>
              <a:t>VARIABLE IMPORTANCE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299DD9-C94A-4A32-8D51-FF083B6A0ED1}"/>
              </a:ext>
            </a:extLst>
          </p:cNvPr>
          <p:cNvCxnSpPr>
            <a:cxnSpLocks/>
          </p:cNvCxnSpPr>
          <p:nvPr/>
        </p:nvCxnSpPr>
        <p:spPr>
          <a:xfrm>
            <a:off x="1819275" y="2351886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150B20A-AEFF-42AA-9C98-91C2311DCD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819275" y="2509873"/>
            <a:ext cx="18928455" cy="1002616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2" descr="Zicklin 100 - Zicklin School of Business | Baruch College">
            <a:extLst>
              <a:ext uri="{FF2B5EF4-FFF2-40B4-BE49-F238E27FC236}">
                <a16:creationId xmlns:a16="http://schemas.microsoft.com/office/drawing/2014/main" id="{577C56A9-3A90-43A0-B06D-C4E03C107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968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34F53B7D-C6D8-4F1C-B6AA-59A5D9903201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9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3" name="Google Shape;104;p3">
            <a:extLst>
              <a:ext uri="{FF2B5EF4-FFF2-40B4-BE49-F238E27FC236}">
                <a16:creationId xmlns:a16="http://schemas.microsoft.com/office/drawing/2014/main" id="{31F94971-D70A-425C-82B5-28321F9521B7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" name="Google Shape;105;p3">
              <a:extLst>
                <a:ext uri="{FF2B5EF4-FFF2-40B4-BE49-F238E27FC236}">
                  <a16:creationId xmlns:a16="http://schemas.microsoft.com/office/drawing/2014/main" id="{CF73035E-327E-46EA-8AE6-18189194AAA4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06;p3">
              <a:extLst>
                <a:ext uri="{FF2B5EF4-FFF2-40B4-BE49-F238E27FC236}">
                  <a16:creationId xmlns:a16="http://schemas.microsoft.com/office/drawing/2014/main" id="{5C292B97-C875-42CF-B239-322E579C6F59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7;p3">
              <a:extLst>
                <a:ext uri="{FF2B5EF4-FFF2-40B4-BE49-F238E27FC236}">
                  <a16:creationId xmlns:a16="http://schemas.microsoft.com/office/drawing/2014/main" id="{4A799AA3-B805-4B16-BE40-5DF27ADEAA29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8;p3">
              <a:extLst>
                <a:ext uri="{FF2B5EF4-FFF2-40B4-BE49-F238E27FC236}">
                  <a16:creationId xmlns:a16="http://schemas.microsoft.com/office/drawing/2014/main" id="{FFA2AE27-9E7F-454D-86EA-267A619C1E9C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Google Shape;109;p3">
            <a:extLst>
              <a:ext uri="{FF2B5EF4-FFF2-40B4-BE49-F238E27FC236}">
                <a16:creationId xmlns:a16="http://schemas.microsoft.com/office/drawing/2014/main" id="{1BA1A405-9FA5-4D6E-9CBC-3343DBD2A617}"/>
              </a:ext>
            </a:extLst>
          </p:cNvPr>
          <p:cNvSpPr txBox="1"/>
          <p:nvPr/>
        </p:nvSpPr>
        <p:spPr>
          <a:xfrm>
            <a:off x="21640328" y="699247"/>
            <a:ext cx="202649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06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6EC10C9-0CEB-4042-9615-0096717480EA}"/>
              </a:ext>
            </a:extLst>
          </p:cNvPr>
          <p:cNvSpPr txBox="1">
            <a:spLocks/>
          </p:cNvSpPr>
          <p:nvPr/>
        </p:nvSpPr>
        <p:spPr>
          <a:xfrm>
            <a:off x="1710478" y="3168799"/>
            <a:ext cx="10079275" cy="9298421"/>
          </a:xfrm>
          <a:prstGeom prst="rect">
            <a:avLst/>
          </a:prstGeom>
        </p:spPr>
        <p:txBody>
          <a:bodyPr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Variable Importance (Top 3)</a:t>
            </a:r>
            <a:endParaRPr lang="en-US" sz="3600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Positive influence</a:t>
            </a:r>
          </a:p>
          <a:p>
            <a:pPr marL="1828572" lvl="2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c85, c17, c45</a:t>
            </a:r>
          </a:p>
          <a:p>
            <a:pPr marL="1371600" lvl="1" indent="-457200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Negative influence</a:t>
            </a:r>
          </a:p>
          <a:p>
            <a:pPr marL="1828572" lvl="2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c70, c81, c80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ClrTx/>
              <a:buNone/>
            </a:pPr>
            <a:r>
              <a:rPr 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However, …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Too many unknowns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Cannot tell which specific funds / stocks affected performance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No better than a coin toss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Except for RF and SVM, AUCs are no better than 50 / 50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ClrTx/>
              <a:buNone/>
            </a:pPr>
            <a:r>
              <a:rPr 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Improvements can be made…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RF &amp; SVM (best performers), AdaBoost, SGD, kNN, NB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… but the financial market is unpredictable!</a:t>
            </a:r>
          </a:p>
          <a:p>
            <a:pPr marL="2285772" lvl="2" indent="-457200">
              <a:lnSpc>
                <a:spcPct val="100000"/>
              </a:lnSpc>
              <a:spcBef>
                <a:spcPts val="0"/>
              </a:spcBef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Therefore, this makes financial modeling decidedly more difficult to perform</a:t>
            </a:r>
            <a:endParaRPr lang="en-US" sz="2800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SemiBold" panose="020B07030301010600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9480FEC-ED06-4C5D-ADD4-AA65FD07DB98}"/>
              </a:ext>
            </a:extLst>
          </p:cNvPr>
          <p:cNvCxnSpPr>
            <a:cxnSpLocks/>
          </p:cNvCxnSpPr>
          <p:nvPr/>
        </p:nvCxnSpPr>
        <p:spPr>
          <a:xfrm flipV="1">
            <a:off x="6995683" y="3843587"/>
            <a:ext cx="407991" cy="319314"/>
          </a:xfrm>
          <a:prstGeom prst="straightConnector1">
            <a:avLst/>
          </a:prstGeom>
          <a:ln w="76200">
            <a:solidFill>
              <a:srgbClr val="008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4FE35F0-EDAC-4F7D-BE9E-BFB4AD226DF8}"/>
              </a:ext>
            </a:extLst>
          </p:cNvPr>
          <p:cNvCxnSpPr>
            <a:cxnSpLocks/>
          </p:cNvCxnSpPr>
          <p:nvPr/>
        </p:nvCxnSpPr>
        <p:spPr>
          <a:xfrm flipH="1">
            <a:off x="6995683" y="4837689"/>
            <a:ext cx="408504" cy="301668"/>
          </a:xfrm>
          <a:prstGeom prst="straightConnector1">
            <a:avLst/>
          </a:prstGeom>
          <a:ln w="762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113;p3">
            <a:extLst>
              <a:ext uri="{FF2B5EF4-FFF2-40B4-BE49-F238E27FC236}">
                <a16:creationId xmlns:a16="http://schemas.microsoft.com/office/drawing/2014/main" id="{51369F04-08E1-4333-BA14-B3990350169F}"/>
              </a:ext>
            </a:extLst>
          </p:cNvPr>
          <p:cNvSpPr txBox="1"/>
          <p:nvPr/>
        </p:nvSpPr>
        <p:spPr>
          <a:xfrm>
            <a:off x="1701736" y="1386032"/>
            <a:ext cx="14172894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Tx/>
              <a:defRPr/>
            </a:pP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sym typeface="Lato Black"/>
              </a:rPr>
              <a:t>CLOSING REMARKS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EC61E75-A870-44F3-917A-65785D1D8CA9}"/>
              </a:ext>
            </a:extLst>
          </p:cNvPr>
          <p:cNvCxnSpPr>
            <a:cxnSpLocks/>
          </p:cNvCxnSpPr>
          <p:nvPr/>
        </p:nvCxnSpPr>
        <p:spPr>
          <a:xfrm>
            <a:off x="1819275" y="2341462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F0A79008-A820-439D-ACE0-02939C6D2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2485654" y="3168799"/>
            <a:ext cx="10718840" cy="941492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Google Shape;102;p3">
            <a:extLst>
              <a:ext uri="{FF2B5EF4-FFF2-40B4-BE49-F238E27FC236}">
                <a16:creationId xmlns:a16="http://schemas.microsoft.com/office/drawing/2014/main" id="{1242AAFB-3774-40DB-972E-AB246542CB22}"/>
              </a:ext>
            </a:extLst>
          </p:cNvPr>
          <p:cNvSpPr txBox="1"/>
          <p:nvPr/>
        </p:nvSpPr>
        <p:spPr>
          <a:xfrm>
            <a:off x="1701736" y="2371493"/>
            <a:ext cx="14055354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  <a:sym typeface="Lato"/>
              </a:rPr>
              <a:t>HEDGE FUND X |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Regular" panose="020B0604020202020204" charset="0"/>
                <a:ea typeface="Lato Regular" panose="020B0604020202020204" charset="0"/>
                <a:cs typeface="Lato Regular" panose="020B0604020202020204" charset="0"/>
                <a:sym typeface="Lato"/>
              </a:rPr>
              <a:t>SIGNATE COMPETITION ON KAGGLE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 Regular" panose="020B0604020202020204" charset="0"/>
              <a:ea typeface="Lato Regular" panose="020B0604020202020204" charset="0"/>
              <a:cs typeface="Lato Regular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7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29319</TotalTime>
  <Words>708</Words>
  <Application>Microsoft Office PowerPoint</Application>
  <PresentationFormat>Custom</PresentationFormat>
  <Paragraphs>158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Montserrat SemiBold</vt:lpstr>
      <vt:lpstr>Lato Regular</vt:lpstr>
      <vt:lpstr>Lato</vt:lpstr>
      <vt:lpstr>Raleway SemiBold</vt:lpstr>
      <vt:lpstr>Courier New</vt:lpstr>
      <vt:lpstr>Raleway</vt:lpstr>
      <vt:lpstr>Calibri</vt:lpstr>
      <vt:lpstr>Wingdings</vt:lpstr>
      <vt:lpstr>Cambria Math</vt:lpstr>
      <vt:lpstr>Lato Black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Bonetti</dc:creator>
  <cp:lastModifiedBy>Michael Bonetti</cp:lastModifiedBy>
  <cp:revision>637</cp:revision>
  <cp:lastPrinted>2020-05-23T19:33:03Z</cp:lastPrinted>
  <dcterms:created xsi:type="dcterms:W3CDTF">2014-11-12T21:47:38Z</dcterms:created>
  <dcterms:modified xsi:type="dcterms:W3CDTF">2021-12-10T16:07:16Z</dcterms:modified>
</cp:coreProperties>
</file>